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56" r:id="rId2"/>
    <p:sldId id="265" r:id="rId3"/>
    <p:sldId id="282" r:id="rId4"/>
    <p:sldId id="296" r:id="rId5"/>
    <p:sldId id="283" r:id="rId6"/>
    <p:sldId id="269" r:id="rId7"/>
    <p:sldId id="270" r:id="rId8"/>
    <p:sldId id="279" r:id="rId9"/>
    <p:sldId id="271" r:id="rId10"/>
    <p:sldId id="275" r:id="rId11"/>
    <p:sldId id="272" r:id="rId12"/>
    <p:sldId id="273" r:id="rId13"/>
    <p:sldId id="258" r:id="rId14"/>
    <p:sldId id="280" r:id="rId15"/>
    <p:sldId id="268" r:id="rId16"/>
    <p:sldId id="281" r:id="rId17"/>
    <p:sldId id="276" r:id="rId18"/>
    <p:sldId id="277" r:id="rId19"/>
    <p:sldId id="274" r:id="rId20"/>
    <p:sldId id="278" r:id="rId21"/>
    <p:sldId id="264" r:id="rId22"/>
    <p:sldId id="267" r:id="rId23"/>
    <p:sldId id="263" r:id="rId24"/>
    <p:sldId id="262" r:id="rId25"/>
    <p:sldId id="266" r:id="rId26"/>
    <p:sldId id="284" r:id="rId27"/>
    <p:sldId id="285" r:id="rId28"/>
    <p:sldId id="288" r:id="rId29"/>
    <p:sldId id="289" r:id="rId30"/>
    <p:sldId id="290" r:id="rId31"/>
    <p:sldId id="291" r:id="rId32"/>
    <p:sldId id="292" r:id="rId33"/>
    <p:sldId id="293" r:id="rId34"/>
    <p:sldId id="294" r:id="rId35"/>
    <p:sldId id="295" r:id="rId36"/>
  </p:sldIdLst>
  <p:sldSz cx="9144000" cy="6858000" type="screen4x3"/>
  <p:notesSz cx="6797675" cy="9926638"/>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CC00"/>
    <a:srgbClr val="003399"/>
    <a:srgbClr val="EAEAEA"/>
    <a:srgbClr val="009900"/>
    <a:srgbClr val="336600"/>
    <a:srgbClr val="99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78" autoAdjust="0"/>
    <p:restoredTop sz="91330" autoAdjust="0"/>
  </p:normalViewPr>
  <p:slideViewPr>
    <p:cSldViewPr>
      <p:cViewPr varScale="1">
        <p:scale>
          <a:sx n="77" d="100"/>
          <a:sy n="77" d="100"/>
        </p:scale>
        <p:origin x="5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ja-JP" altLang="en-US"/>
          </a:p>
        </p:txBody>
      </p:sp>
      <p:sp>
        <p:nvSpPr>
          <p:cNvPr id="40963" name="Rectangle 1027"/>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ja-JP" altLang="en-US"/>
          </a:p>
        </p:txBody>
      </p:sp>
      <p:sp>
        <p:nvSpPr>
          <p:cNvPr id="40964" name="Rectangle 1028"/>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ja-JP" altLang="en-US"/>
          </a:p>
        </p:txBody>
      </p:sp>
      <p:sp>
        <p:nvSpPr>
          <p:cNvPr id="40965" name="Rectangle 1029"/>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DAFE0F7-7C5C-4596-878F-E5D060942ACD}" type="slidenum">
              <a:rPr lang="ja-JP" altLang="en-US"/>
              <a:pPr/>
              <a:t>‹#›</a:t>
            </a:fld>
            <a:endParaRPr lang="en-US" altLang="ja-JP"/>
          </a:p>
        </p:txBody>
      </p:sp>
    </p:spTree>
    <p:extLst>
      <p:ext uri="{BB962C8B-B14F-4D97-AF65-F5344CB8AC3E}">
        <p14:creationId xmlns:p14="http://schemas.microsoft.com/office/powerpoint/2010/main" val="3366779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ja-JP" altLang="en-US"/>
          </a:p>
        </p:txBody>
      </p:sp>
      <p:sp>
        <p:nvSpPr>
          <p:cNvPr id="3" name="日付プレースホル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6117A0E8-3444-4A29-AA51-F76212FFB355}" type="datetimeFigureOut">
              <a:rPr lang="ja-JP" altLang="en-US"/>
              <a:pPr>
                <a:defRPr/>
              </a:pPr>
              <a:t>2019/5/15</a:t>
            </a:fld>
            <a:endParaRPr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ja-JP" altLang="en-US"/>
          </a:p>
        </p:txBody>
      </p:sp>
      <p:sp>
        <p:nvSpPr>
          <p:cNvPr id="7" name="スライド番号プレースホル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C1216E9-3666-4E66-A53F-7808723874D0}" type="slidenum">
              <a:rPr lang="ja-JP" altLang="en-US"/>
              <a:pPr/>
              <a:t>‹#›</a:t>
            </a:fld>
            <a:endParaRPr lang="en-US" altLang="ja-JP"/>
          </a:p>
        </p:txBody>
      </p:sp>
    </p:spTree>
    <p:extLst>
      <p:ext uri="{BB962C8B-B14F-4D97-AF65-F5344CB8AC3E}">
        <p14:creationId xmlns:p14="http://schemas.microsoft.com/office/powerpoint/2010/main" val="3787734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defRPr>
            </a:lvl1pPr>
            <a:lvl2pPr marL="742950" indent="-285750">
              <a:spcBef>
                <a:spcPct val="30000"/>
              </a:spcBef>
              <a:defRPr kumimoji="1" sz="1200">
                <a:solidFill>
                  <a:schemeClr val="tx1"/>
                </a:solidFill>
                <a:latin typeface="Calibri" pitchFamily="34" charset="0"/>
              </a:defRPr>
            </a:lvl2pPr>
            <a:lvl3pPr marL="1143000" indent="-228600">
              <a:spcBef>
                <a:spcPct val="30000"/>
              </a:spcBef>
              <a:defRPr kumimoji="1" sz="1200">
                <a:solidFill>
                  <a:schemeClr val="tx1"/>
                </a:solidFill>
                <a:latin typeface="Calibri" pitchFamily="34" charset="0"/>
              </a:defRPr>
            </a:lvl3pPr>
            <a:lvl4pPr marL="1600200" indent="-228600">
              <a:spcBef>
                <a:spcPct val="30000"/>
              </a:spcBef>
              <a:defRPr kumimoji="1" sz="1200">
                <a:solidFill>
                  <a:schemeClr val="tx1"/>
                </a:solidFill>
                <a:latin typeface="Calibri" pitchFamily="34" charset="0"/>
              </a:defRPr>
            </a:lvl4pPr>
            <a:lvl5pPr marL="2057400" indent="-228600">
              <a:spcBef>
                <a:spcPct val="30000"/>
              </a:spcBef>
              <a:defRPr kumimoji="1" sz="1200">
                <a:solidFill>
                  <a:schemeClr val="tx1"/>
                </a:solidFill>
                <a:latin typeface="Calibri" pitchFamily="34" charset="0"/>
              </a:defRPr>
            </a:lvl5pPr>
            <a:lvl6pPr marL="2514600" indent="-228600" eaLnBrk="0" fontAlgn="base" hangingPunct="0">
              <a:spcBef>
                <a:spcPct val="30000"/>
              </a:spcBef>
              <a:spcAft>
                <a:spcPct val="0"/>
              </a:spcAft>
              <a:defRPr kumimoji="1" sz="1200">
                <a:solidFill>
                  <a:schemeClr val="tx1"/>
                </a:solidFill>
                <a:latin typeface="Calibri" pitchFamily="34" charset="0"/>
              </a:defRPr>
            </a:lvl6pPr>
            <a:lvl7pPr marL="2971800" indent="-228600" eaLnBrk="0" fontAlgn="base" hangingPunct="0">
              <a:spcBef>
                <a:spcPct val="30000"/>
              </a:spcBef>
              <a:spcAft>
                <a:spcPct val="0"/>
              </a:spcAft>
              <a:defRPr kumimoji="1" sz="1200">
                <a:solidFill>
                  <a:schemeClr val="tx1"/>
                </a:solidFill>
                <a:latin typeface="Calibri" pitchFamily="34" charset="0"/>
              </a:defRPr>
            </a:lvl7pPr>
            <a:lvl8pPr marL="3429000" indent="-228600" eaLnBrk="0" fontAlgn="base" hangingPunct="0">
              <a:spcBef>
                <a:spcPct val="30000"/>
              </a:spcBef>
              <a:spcAft>
                <a:spcPct val="0"/>
              </a:spcAft>
              <a:defRPr kumimoji="1" sz="1200">
                <a:solidFill>
                  <a:schemeClr val="tx1"/>
                </a:solidFill>
                <a:latin typeface="Calibri" pitchFamily="34" charset="0"/>
              </a:defRPr>
            </a:lvl8pPr>
            <a:lvl9pPr marL="3886200" indent="-228600" eaLnBrk="0" fontAlgn="base" hangingPunct="0">
              <a:spcBef>
                <a:spcPct val="30000"/>
              </a:spcBef>
              <a:spcAft>
                <a:spcPct val="0"/>
              </a:spcAft>
              <a:defRPr kumimoji="1" sz="1200">
                <a:solidFill>
                  <a:schemeClr val="tx1"/>
                </a:solidFill>
                <a:latin typeface="Calibri" pitchFamily="34" charset="0"/>
              </a:defRPr>
            </a:lvl9pPr>
          </a:lstStyle>
          <a:p>
            <a:pPr>
              <a:spcBef>
                <a:spcPct val="0"/>
              </a:spcBef>
            </a:pPr>
            <a:fld id="{99B5E5E4-7A1D-4FF1-9AEF-3423982871E7}" type="slidenum">
              <a:rPr lang="ja-JP" altLang="en-US">
                <a:latin typeface="Times New Roman" pitchFamily="18" charset="0"/>
              </a:rPr>
              <a:pPr>
                <a:spcBef>
                  <a:spcPct val="0"/>
                </a:spcBef>
              </a:pPr>
              <a:t>26</a:t>
            </a:fld>
            <a:endParaRPr lang="en-US" altLang="ja-JP">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ja-JP" altLang="en-US"/>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ja-JP" altLang="en-US"/>
              <a:t>マスタ タイトルの書式設定</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ja-JP" altLang="en-US"/>
              <a:t>マスタ サブタイトルの書式設定</a:t>
            </a:r>
          </a:p>
        </p:txBody>
      </p:sp>
      <p:sp>
        <p:nvSpPr>
          <p:cNvPr id="7" name="Rectangle 7"/>
          <p:cNvSpPr>
            <a:spLocks noGrp="1" noChangeArrowheads="1"/>
          </p:cNvSpPr>
          <p:nvPr>
            <p:ph type="dt" sz="quarter" idx="10"/>
          </p:nvPr>
        </p:nvSpPr>
        <p:spPr/>
        <p:txBody>
          <a:bodyPr/>
          <a:lstStyle>
            <a:lvl1pPr>
              <a:defRPr/>
            </a:lvl1pPr>
          </a:lstStyle>
          <a:p>
            <a:pPr>
              <a:defRPr/>
            </a:pPr>
            <a:endParaRPr lang="ja-JP" altLang="en-US"/>
          </a:p>
        </p:txBody>
      </p:sp>
      <p:sp>
        <p:nvSpPr>
          <p:cNvPr id="8" name="Rectangle 8"/>
          <p:cNvSpPr>
            <a:spLocks noGrp="1" noChangeArrowheads="1"/>
          </p:cNvSpPr>
          <p:nvPr>
            <p:ph type="ftr" sz="quarter" idx="11"/>
          </p:nvPr>
        </p:nvSpPr>
        <p:spPr/>
        <p:txBody>
          <a:bodyPr/>
          <a:lstStyle>
            <a:lvl1pPr>
              <a:defRPr/>
            </a:lvl1pPr>
          </a:lstStyle>
          <a:p>
            <a:pPr>
              <a:defRPr/>
            </a:pPr>
            <a:endParaRPr lang="ja-JP" altLang="en-US"/>
          </a:p>
        </p:txBody>
      </p:sp>
      <p:sp>
        <p:nvSpPr>
          <p:cNvPr id="9" name="Rectangle 9"/>
          <p:cNvSpPr>
            <a:spLocks noGrp="1" noChangeArrowheads="1"/>
          </p:cNvSpPr>
          <p:nvPr>
            <p:ph type="sldNum" sz="quarter" idx="12"/>
          </p:nvPr>
        </p:nvSpPr>
        <p:spPr/>
        <p:txBody>
          <a:bodyPr/>
          <a:lstStyle>
            <a:lvl1pPr>
              <a:defRPr/>
            </a:lvl1pPr>
          </a:lstStyle>
          <a:p>
            <a:fld id="{9F090E39-016B-449E-A0BF-01748AE84433}" type="slidenum">
              <a:rPr lang="ja-JP" altLang="en-US"/>
              <a:pPr/>
              <a:t>‹#›</a:t>
            </a:fld>
            <a:endParaRPr lang="en-US" altLang="ja-JP"/>
          </a:p>
        </p:txBody>
      </p:sp>
    </p:spTree>
    <p:extLst>
      <p:ext uri="{BB962C8B-B14F-4D97-AF65-F5344CB8AC3E}">
        <p14:creationId xmlns:p14="http://schemas.microsoft.com/office/powerpoint/2010/main" val="286642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3772122-43DB-4F28-A2A6-7BABDB3E8D4C}" type="slidenum">
              <a:rPr lang="ja-JP" altLang="en-US"/>
              <a:pPr/>
              <a:t>‹#›</a:t>
            </a:fld>
            <a:endParaRPr lang="en-US" altLang="ja-JP"/>
          </a:p>
        </p:txBody>
      </p:sp>
    </p:spTree>
    <p:extLst>
      <p:ext uri="{BB962C8B-B14F-4D97-AF65-F5344CB8AC3E}">
        <p14:creationId xmlns:p14="http://schemas.microsoft.com/office/powerpoint/2010/main" val="271612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E001B90-3A09-45AB-8D35-70C173966821}" type="slidenum">
              <a:rPr lang="ja-JP" altLang="en-US"/>
              <a:pPr/>
              <a:t>‹#›</a:t>
            </a:fld>
            <a:endParaRPr lang="en-US" altLang="ja-JP"/>
          </a:p>
        </p:txBody>
      </p:sp>
    </p:spTree>
    <p:extLst>
      <p:ext uri="{BB962C8B-B14F-4D97-AF65-F5344CB8AC3E}">
        <p14:creationId xmlns:p14="http://schemas.microsoft.com/office/powerpoint/2010/main" val="119460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5C78EFE-A780-418C-87D0-DF7F9CB6E7FD}" type="slidenum">
              <a:rPr lang="ja-JP" altLang="en-US"/>
              <a:pPr/>
              <a:t>‹#›</a:t>
            </a:fld>
            <a:endParaRPr lang="en-US" altLang="ja-JP"/>
          </a:p>
        </p:txBody>
      </p:sp>
    </p:spTree>
    <p:extLst>
      <p:ext uri="{BB962C8B-B14F-4D97-AF65-F5344CB8AC3E}">
        <p14:creationId xmlns:p14="http://schemas.microsoft.com/office/powerpoint/2010/main" val="210153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004D46B4-B252-4952-A8D6-B440FA0BEA56}" type="slidenum">
              <a:rPr lang="ja-JP" altLang="en-US"/>
              <a:pPr/>
              <a:t>‹#›</a:t>
            </a:fld>
            <a:endParaRPr lang="en-US" altLang="ja-JP"/>
          </a:p>
        </p:txBody>
      </p:sp>
    </p:spTree>
    <p:extLst>
      <p:ext uri="{BB962C8B-B14F-4D97-AF65-F5344CB8AC3E}">
        <p14:creationId xmlns:p14="http://schemas.microsoft.com/office/powerpoint/2010/main" val="343690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lstStyle>
          <a:p>
            <a:fld id="{51182CF3-82DD-4488-A32D-5E0AA18F7CB9}" type="slidenum">
              <a:rPr lang="ja-JP" altLang="en-US"/>
              <a:pPr/>
              <a:t>‹#›</a:t>
            </a:fld>
            <a:endParaRPr lang="en-US" altLang="ja-JP"/>
          </a:p>
        </p:txBody>
      </p:sp>
    </p:spTree>
    <p:extLst>
      <p:ext uri="{BB962C8B-B14F-4D97-AF65-F5344CB8AC3E}">
        <p14:creationId xmlns:p14="http://schemas.microsoft.com/office/powerpoint/2010/main" val="250577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a:defRPr/>
            </a:lvl1pPr>
          </a:lstStyle>
          <a:p>
            <a:fld id="{21814B55-1A46-49E9-A484-45E8B8389A46}" type="slidenum">
              <a:rPr lang="ja-JP" altLang="en-US"/>
              <a:pPr/>
              <a:t>‹#›</a:t>
            </a:fld>
            <a:endParaRPr lang="en-US" altLang="ja-JP"/>
          </a:p>
        </p:txBody>
      </p:sp>
    </p:spTree>
    <p:extLst>
      <p:ext uri="{BB962C8B-B14F-4D97-AF65-F5344CB8AC3E}">
        <p14:creationId xmlns:p14="http://schemas.microsoft.com/office/powerpoint/2010/main" val="67077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lstStyle>
          <a:p>
            <a:fld id="{A62DE729-DF1B-4C28-92FE-594670C5F7BF}" type="slidenum">
              <a:rPr lang="ja-JP" altLang="en-US"/>
              <a:pPr/>
              <a:t>‹#›</a:t>
            </a:fld>
            <a:endParaRPr lang="en-US" altLang="ja-JP"/>
          </a:p>
        </p:txBody>
      </p:sp>
    </p:spTree>
    <p:extLst>
      <p:ext uri="{BB962C8B-B14F-4D97-AF65-F5344CB8AC3E}">
        <p14:creationId xmlns:p14="http://schemas.microsoft.com/office/powerpoint/2010/main" val="21212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a:defRPr/>
            </a:lvl1pPr>
          </a:lstStyle>
          <a:p>
            <a:fld id="{D89C3374-E635-4EBC-9850-2CCA6A400443}" type="slidenum">
              <a:rPr lang="ja-JP" altLang="en-US"/>
              <a:pPr/>
              <a:t>‹#›</a:t>
            </a:fld>
            <a:endParaRPr lang="en-US" altLang="ja-JP"/>
          </a:p>
        </p:txBody>
      </p:sp>
    </p:spTree>
    <p:extLst>
      <p:ext uri="{BB962C8B-B14F-4D97-AF65-F5344CB8AC3E}">
        <p14:creationId xmlns:p14="http://schemas.microsoft.com/office/powerpoint/2010/main" val="87676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lstStyle>
          <a:p>
            <a:fld id="{69DCFDED-6C0C-4E6A-9A69-9463B02562B1}" type="slidenum">
              <a:rPr lang="ja-JP" altLang="en-US"/>
              <a:pPr/>
              <a:t>‹#›</a:t>
            </a:fld>
            <a:endParaRPr lang="en-US" altLang="ja-JP"/>
          </a:p>
        </p:txBody>
      </p:sp>
    </p:spTree>
    <p:extLst>
      <p:ext uri="{BB962C8B-B14F-4D97-AF65-F5344CB8AC3E}">
        <p14:creationId xmlns:p14="http://schemas.microsoft.com/office/powerpoint/2010/main" val="67832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lstStyle>
          <a:p>
            <a:fld id="{7BEF15B7-0445-4859-B888-96B3BB629998}" type="slidenum">
              <a:rPr lang="ja-JP" altLang="en-US"/>
              <a:pPr/>
              <a:t>‹#›</a:t>
            </a:fld>
            <a:endParaRPr lang="en-US" altLang="ja-JP"/>
          </a:p>
        </p:txBody>
      </p:sp>
    </p:spTree>
    <p:extLst>
      <p:ext uri="{BB962C8B-B14F-4D97-AF65-F5344CB8AC3E}">
        <p14:creationId xmlns:p14="http://schemas.microsoft.com/office/powerpoint/2010/main" val="194605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7F"/>
            </a:gs>
            <a:gs pos="39999">
              <a:srgbClr val="0000FF"/>
            </a:gs>
            <a:gs pos="100000">
              <a:srgbClr val="0000FF"/>
            </a:gs>
          </a:gsLst>
          <a:lin ang="16200000"/>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ja-JP" altLang="en-US"/>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a:t>マスタ タイトルの書式設定</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kumimoji="0" sz="1400"/>
            </a:lvl1pPr>
          </a:lstStyle>
          <a:p>
            <a:pPr>
              <a:defRPr/>
            </a:pPr>
            <a:endParaRPr lang="ja-JP" alt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kumimoji="0" sz="1400"/>
            </a:lvl1pPr>
          </a:lstStyle>
          <a:p>
            <a:pPr>
              <a:defRPr/>
            </a:pPr>
            <a:endParaRPr lang="ja-JP" alt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kumimoji="0" sz="1400"/>
            </a:lvl1pPr>
          </a:lstStyle>
          <a:p>
            <a:fld id="{007892E9-BD06-46E5-9E6C-0A5B6F0759D3}" type="slidenum">
              <a:rPr lang="ja-JP" altLang="en-US"/>
              <a:pPr/>
              <a:t>‹#›</a:t>
            </a:fld>
            <a:endParaRPr lang="en-US" altLang="ja-JP"/>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ri.a.u-tokyo.ac.jp/kakusyu/kakusyuichiran.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980728"/>
            <a:ext cx="9144000"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b="1" dirty="0">
                <a:latin typeface="メイリオ" pitchFamily="50" charset="-128"/>
                <a:ea typeface="メイリオ" pitchFamily="50" charset="-128"/>
              </a:rPr>
              <a:t>再教育資料</a:t>
            </a:r>
          </a:p>
          <a:p>
            <a:pPr algn="ctr" eaLnBrk="1" hangingPunct="1">
              <a:spcBef>
                <a:spcPct val="50000"/>
              </a:spcBef>
              <a:buClrTx/>
              <a:buSzTx/>
              <a:buFontTx/>
              <a:buNone/>
            </a:pPr>
            <a:r>
              <a:rPr lang="ja-JP" altLang="en-US" sz="3600" b="1" dirty="0">
                <a:latin typeface="メイリオ" pitchFamily="50" charset="-128"/>
                <a:ea typeface="メイリオ" pitchFamily="50" charset="-128"/>
              </a:rPr>
              <a:t>アイソトープ農学教育研究施設の</a:t>
            </a:r>
            <a:endParaRPr lang="en-US" altLang="ja-JP" sz="3600" b="1" dirty="0">
              <a:latin typeface="メイリオ" pitchFamily="50" charset="-128"/>
              <a:ea typeface="メイリオ" pitchFamily="50" charset="-128"/>
            </a:endParaRPr>
          </a:p>
          <a:p>
            <a:pPr algn="ctr" eaLnBrk="1" hangingPunct="1">
              <a:spcBef>
                <a:spcPct val="50000"/>
              </a:spcBef>
              <a:buClrTx/>
              <a:buSzTx/>
              <a:buFontTx/>
              <a:buNone/>
            </a:pPr>
            <a:r>
              <a:rPr lang="ja-JP" altLang="en-US" sz="3600" b="1" dirty="0">
                <a:latin typeface="メイリオ" pitchFamily="50" charset="-128"/>
                <a:ea typeface="メイリオ" pitchFamily="50" charset="-128"/>
              </a:rPr>
              <a:t>使用心得</a:t>
            </a:r>
          </a:p>
        </p:txBody>
      </p:sp>
      <p:sp>
        <p:nvSpPr>
          <p:cNvPr id="15375" name="Text Box 3"/>
          <p:cNvSpPr txBox="1">
            <a:spLocks noChangeArrowheads="1"/>
          </p:cNvSpPr>
          <p:nvPr/>
        </p:nvSpPr>
        <p:spPr bwMode="auto">
          <a:xfrm>
            <a:off x="1828800" y="4184650"/>
            <a:ext cx="518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dirty="0"/>
              <a:t>東京大学大学院農学生命科学研究科</a:t>
            </a:r>
          </a:p>
          <a:p>
            <a:pPr algn="ctr" eaLnBrk="1" hangingPunct="1">
              <a:spcBef>
                <a:spcPct val="50000"/>
              </a:spcBef>
              <a:buClrTx/>
              <a:buSzTx/>
              <a:buFontTx/>
              <a:buNone/>
            </a:pPr>
            <a:r>
              <a:rPr lang="ja-JP" altLang="en-US" sz="2400" dirty="0"/>
              <a:t>アイソトープ農学教育研究施設</a:t>
            </a:r>
          </a:p>
        </p:txBody>
      </p:sp>
      <p:sp>
        <p:nvSpPr>
          <p:cNvPr id="15376" name="AutoShape 5"/>
          <p:cNvSpPr>
            <a:spLocks noChangeArrowheads="1"/>
          </p:cNvSpPr>
          <p:nvPr/>
        </p:nvSpPr>
        <p:spPr bwMode="auto">
          <a:xfrm>
            <a:off x="1828800" y="4114800"/>
            <a:ext cx="5181600" cy="1121937"/>
          </a:xfrm>
          <a:prstGeom prst="roundRect">
            <a:avLst>
              <a:gd name="adj" fmla="val 27556"/>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15364" name="Group 18"/>
          <p:cNvGrpSpPr>
            <a:grpSpLocks/>
          </p:cNvGrpSpPr>
          <p:nvPr/>
        </p:nvGrpSpPr>
        <p:grpSpPr bwMode="auto">
          <a:xfrm>
            <a:off x="7297642" y="4038600"/>
            <a:ext cx="990600" cy="1524000"/>
            <a:chOff x="4416" y="2592"/>
            <a:chExt cx="624" cy="960"/>
          </a:xfrm>
        </p:grpSpPr>
        <p:sp>
          <p:nvSpPr>
            <p:cNvPr id="15366" name="AutoShape 9"/>
            <p:cNvSpPr>
              <a:spLocks noChangeArrowheads="1"/>
            </p:cNvSpPr>
            <p:nvPr/>
          </p:nvSpPr>
          <p:spPr bwMode="auto">
            <a:xfrm>
              <a:off x="4416" y="2758"/>
              <a:ext cx="624" cy="794"/>
            </a:xfrm>
            <a:prstGeom prst="can">
              <a:avLst>
                <a:gd name="adj" fmla="val 14250"/>
              </a:avLst>
            </a:prstGeom>
            <a:gradFill rotWithShape="0">
              <a:gsLst>
                <a:gs pos="0">
                  <a:srgbClr val="454545"/>
                </a:gs>
                <a:gs pos="50000">
                  <a:srgbClr val="969696"/>
                </a:gs>
                <a:gs pos="100000">
                  <a:srgbClr val="454545"/>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15367" name="Group 10"/>
            <p:cNvGrpSpPr>
              <a:grpSpLocks/>
            </p:cNvGrpSpPr>
            <p:nvPr/>
          </p:nvGrpSpPr>
          <p:grpSpPr bwMode="auto">
            <a:xfrm>
              <a:off x="4560" y="3024"/>
              <a:ext cx="381" cy="364"/>
              <a:chOff x="3744" y="1440"/>
              <a:chExt cx="1248" cy="1156"/>
            </a:xfrm>
          </p:grpSpPr>
          <p:sp>
            <p:nvSpPr>
              <p:cNvPr id="15369" name="Rectangle 11"/>
              <p:cNvSpPr>
                <a:spLocks noChangeArrowheads="1"/>
              </p:cNvSpPr>
              <p:nvPr/>
            </p:nvSpPr>
            <p:spPr bwMode="auto">
              <a:xfrm>
                <a:off x="3744" y="1440"/>
                <a:ext cx="1248" cy="1152"/>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15370" name="AutoShape 12"/>
              <p:cNvSpPr>
                <a:spLocks noChangeArrowheads="1"/>
              </p:cNvSpPr>
              <p:nvPr/>
            </p:nvSpPr>
            <p:spPr bwMode="auto">
              <a:xfrm>
                <a:off x="3865" y="1463"/>
                <a:ext cx="1020" cy="10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73 h 21600"/>
                  <a:gd name="T26" fmla="*/ 18445 w 21600"/>
                  <a:gd name="T27" fmla="*/ 18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56" y="10800"/>
                    </a:moveTo>
                    <a:cubicBezTo>
                      <a:pt x="8156" y="12260"/>
                      <a:pt x="9340" y="13444"/>
                      <a:pt x="10800" y="13444"/>
                    </a:cubicBezTo>
                    <a:cubicBezTo>
                      <a:pt x="12260" y="13444"/>
                      <a:pt x="13444" y="12260"/>
                      <a:pt x="13444" y="10800"/>
                    </a:cubicBezTo>
                    <a:cubicBezTo>
                      <a:pt x="13444" y="9340"/>
                      <a:pt x="12260" y="8156"/>
                      <a:pt x="10800" y="8156"/>
                    </a:cubicBezTo>
                    <a:cubicBezTo>
                      <a:pt x="9340" y="8156"/>
                      <a:pt x="8156" y="9340"/>
                      <a:pt x="8156" y="10800"/>
                    </a:cubicBezTo>
                    <a:close/>
                  </a:path>
                </a:pathLst>
              </a:custGeom>
              <a:solidFill>
                <a:schemeClr val="hlink"/>
              </a:solidFill>
              <a:ln w="9525">
                <a:solidFill>
                  <a:schemeClr val="tx1"/>
                </a:solidFill>
                <a:round/>
                <a:headEnd/>
                <a:tailEnd/>
              </a:ln>
            </p:spPr>
            <p:txBody>
              <a:bodyPr wrap="none" anchor="ctr"/>
              <a:lstStyle/>
              <a:p>
                <a:endParaRPr lang="ja-JP" altLang="en-US"/>
              </a:p>
            </p:txBody>
          </p:sp>
          <p:sp>
            <p:nvSpPr>
              <p:cNvPr id="15371" name="AutoShape 13"/>
              <p:cNvSpPr>
                <a:spLocks noChangeArrowheads="1"/>
              </p:cNvSpPr>
              <p:nvPr/>
            </p:nvSpPr>
            <p:spPr bwMode="auto">
              <a:xfrm flipV="1">
                <a:off x="4045" y="1463"/>
                <a:ext cx="598" cy="56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15372" name="AutoShape 14"/>
              <p:cNvSpPr>
                <a:spLocks noChangeArrowheads="1"/>
              </p:cNvSpPr>
              <p:nvPr/>
            </p:nvSpPr>
            <p:spPr bwMode="auto">
              <a:xfrm flipV="1">
                <a:off x="3744" y="2029"/>
                <a:ext cx="601" cy="49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15373" name="AutoShape 15"/>
              <p:cNvSpPr>
                <a:spLocks noChangeArrowheads="1"/>
              </p:cNvSpPr>
              <p:nvPr/>
            </p:nvSpPr>
            <p:spPr bwMode="auto">
              <a:xfrm flipV="1">
                <a:off x="4404" y="2029"/>
                <a:ext cx="540" cy="567"/>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15374" name="Oval 16"/>
              <p:cNvSpPr>
                <a:spLocks noChangeArrowheads="1"/>
              </p:cNvSpPr>
              <p:nvPr/>
            </p:nvSpPr>
            <p:spPr bwMode="auto">
              <a:xfrm>
                <a:off x="4284" y="1887"/>
                <a:ext cx="180" cy="214"/>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15368" name="AutoShape 17"/>
            <p:cNvSpPr>
              <a:spLocks noChangeArrowheads="1"/>
            </p:cNvSpPr>
            <p:nvPr/>
          </p:nvSpPr>
          <p:spPr bwMode="auto">
            <a:xfrm>
              <a:off x="4416" y="2592"/>
              <a:ext cx="624" cy="265"/>
            </a:xfrm>
            <a:prstGeom prst="can">
              <a:avLst>
                <a:gd name="adj" fmla="val 48333"/>
              </a:avLst>
            </a:prstGeom>
            <a:gradFill rotWithShape="0">
              <a:gsLst>
                <a:gs pos="0">
                  <a:srgbClr val="454545"/>
                </a:gs>
                <a:gs pos="50000">
                  <a:srgbClr val="969696"/>
                </a:gs>
                <a:gs pos="100000">
                  <a:srgbClr val="454545"/>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16" name="正方形/長方形 15"/>
          <p:cNvSpPr/>
          <p:nvPr/>
        </p:nvSpPr>
        <p:spPr>
          <a:xfrm>
            <a:off x="7239000" y="6270625"/>
            <a:ext cx="1794081" cy="461665"/>
          </a:xfrm>
          <a:prstGeom prst="rect">
            <a:avLst/>
          </a:prstGeom>
        </p:spPr>
        <p:txBody>
          <a:bodyPr wrap="none">
            <a:spAutoFit/>
          </a:bodyPr>
          <a:lstStyle/>
          <a:p>
            <a:pPr eaLnBrk="1" hangingPunct="1">
              <a:defRPr/>
            </a:pPr>
            <a:r>
              <a:rPr lang="en-US" altLang="ja-JP" dirty="0">
                <a:latin typeface="+mj-lt"/>
                <a:ea typeface="+mj-ea"/>
              </a:rPr>
              <a:t>2019</a:t>
            </a:r>
            <a:r>
              <a:rPr lang="ja-JP" altLang="en-US" dirty="0">
                <a:latin typeface="+mj-lt"/>
                <a:ea typeface="+mj-ea"/>
              </a:rPr>
              <a:t>年度版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Oval 3"/>
          <p:cNvSpPr>
            <a:spLocks noChangeArrowheads="1"/>
          </p:cNvSpPr>
          <p:nvPr/>
        </p:nvSpPr>
        <p:spPr bwMode="auto">
          <a:xfrm>
            <a:off x="2514600" y="609600"/>
            <a:ext cx="4495800" cy="990600"/>
          </a:xfrm>
          <a:prstGeom prst="ellipse">
            <a:avLst/>
          </a:prstGeom>
          <a:solidFill>
            <a:srgbClr val="669900"/>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5605" name="Text Box 2"/>
          <p:cNvSpPr txBox="1">
            <a:spLocks noChangeArrowheads="1"/>
          </p:cNvSpPr>
          <p:nvPr/>
        </p:nvSpPr>
        <p:spPr bwMode="auto">
          <a:xfrm>
            <a:off x="2667000" y="817548"/>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dirty="0"/>
              <a:t>中止及び変更の手続き</a:t>
            </a:r>
          </a:p>
        </p:txBody>
      </p:sp>
      <p:sp>
        <p:nvSpPr>
          <p:cNvPr id="25606" name="Text Box 4"/>
          <p:cNvSpPr txBox="1">
            <a:spLocks noChangeArrowheads="1"/>
          </p:cNvSpPr>
          <p:nvPr/>
        </p:nvSpPr>
        <p:spPr bwMode="auto">
          <a:xfrm>
            <a:off x="990600" y="2209800"/>
            <a:ext cx="7620000" cy="457200"/>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dirty="0"/>
              <a:t>      放射線取扱い者変更届の提出　　　　　ＲＩ管理室</a:t>
            </a:r>
          </a:p>
        </p:txBody>
      </p:sp>
      <p:grpSp>
        <p:nvGrpSpPr>
          <p:cNvPr id="12" name="グループ化 11"/>
          <p:cNvGrpSpPr/>
          <p:nvPr/>
        </p:nvGrpSpPr>
        <p:grpSpPr>
          <a:xfrm>
            <a:off x="899592" y="2895600"/>
            <a:ext cx="7406208" cy="3398838"/>
            <a:chOff x="899592" y="2895600"/>
            <a:chExt cx="7406208" cy="3398838"/>
          </a:xfrm>
        </p:grpSpPr>
        <p:sp>
          <p:nvSpPr>
            <p:cNvPr id="25602" name="Oval 10"/>
            <p:cNvSpPr>
              <a:spLocks noChangeArrowheads="1"/>
            </p:cNvSpPr>
            <p:nvPr/>
          </p:nvSpPr>
          <p:spPr bwMode="auto">
            <a:xfrm>
              <a:off x="990600" y="2895600"/>
              <a:ext cx="1752600" cy="609600"/>
            </a:xfrm>
            <a:prstGeom prst="ellipse">
              <a:avLst/>
            </a:prstGeom>
            <a:solidFill>
              <a:srgbClr val="FFCC00"/>
            </a:solidFill>
            <a:ln w="9525">
              <a:solidFill>
                <a:srgbClr val="996600"/>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5603" name="Oval 8"/>
            <p:cNvSpPr>
              <a:spLocks noChangeArrowheads="1"/>
            </p:cNvSpPr>
            <p:nvPr/>
          </p:nvSpPr>
          <p:spPr bwMode="auto">
            <a:xfrm>
              <a:off x="990600" y="4114800"/>
              <a:ext cx="1828800" cy="533400"/>
            </a:xfrm>
            <a:prstGeom prst="ellipse">
              <a:avLst/>
            </a:prstGeom>
            <a:solidFill>
              <a:srgbClr val="FFCC00"/>
            </a:solidFill>
            <a:ln w="9525">
              <a:solidFill>
                <a:srgbClr val="996600"/>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5608" name="Text Box 6"/>
            <p:cNvSpPr txBox="1">
              <a:spLocks noChangeArrowheads="1"/>
            </p:cNvSpPr>
            <p:nvPr/>
          </p:nvSpPr>
          <p:spPr bwMode="auto">
            <a:xfrm>
              <a:off x="2743200" y="4724400"/>
              <a:ext cx="5181600" cy="157003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 typeface="Wingdings" pitchFamily="2" charset="2"/>
                <a:buChar char=""/>
              </a:pPr>
              <a:r>
                <a:rPr lang="ja-JP" altLang="en-US" sz="2400" dirty="0">
                  <a:sym typeface="Wingdings" pitchFamily="2" charset="2"/>
                </a:rPr>
                <a:t>手持ちＲＩの廃棄または譲渡手続き</a:t>
              </a:r>
              <a:endParaRPr lang="en-US" altLang="ja-JP" sz="2400" dirty="0">
                <a:sym typeface="Wingdings" pitchFamily="2" charset="2"/>
              </a:endParaRPr>
            </a:p>
            <a:p>
              <a:pPr eaLnBrk="1" hangingPunct="1">
                <a:spcBef>
                  <a:spcPct val="50000"/>
                </a:spcBef>
                <a:buClrTx/>
                <a:buSzTx/>
                <a:buFont typeface="Wingdings" pitchFamily="2" charset="2"/>
                <a:buChar char=""/>
              </a:pPr>
              <a:r>
                <a:rPr lang="ja-JP" altLang="en-US" sz="2400" dirty="0">
                  <a:sym typeface="Wingdings" pitchFamily="2" charset="2"/>
                </a:rPr>
                <a:t>使用実験器具の整理　　</a:t>
              </a:r>
              <a:endParaRPr lang="en-US" altLang="ja-JP" sz="2400" dirty="0">
                <a:sym typeface="Wingdings" pitchFamily="2" charset="2"/>
              </a:endParaRPr>
            </a:p>
            <a:p>
              <a:pPr eaLnBrk="1" hangingPunct="1">
                <a:spcBef>
                  <a:spcPct val="50000"/>
                </a:spcBef>
                <a:buClrTx/>
                <a:buSzTx/>
                <a:buFont typeface="Wingdings" pitchFamily="2" charset="2"/>
                <a:buChar char=""/>
              </a:pPr>
              <a:r>
                <a:rPr lang="ja-JP" altLang="en-US" sz="2400" dirty="0">
                  <a:sym typeface="Wingdings" pitchFamily="2" charset="2"/>
                </a:rPr>
                <a:t>ガラスバッジの返却</a:t>
              </a:r>
              <a:endParaRPr lang="ja-JP" altLang="en-US" sz="2400" dirty="0"/>
            </a:p>
          </p:txBody>
        </p:sp>
        <p:sp>
          <p:nvSpPr>
            <p:cNvPr id="25609" name="Text Box 7"/>
            <p:cNvSpPr txBox="1">
              <a:spLocks noChangeArrowheads="1"/>
            </p:cNvSpPr>
            <p:nvPr/>
          </p:nvSpPr>
          <p:spPr bwMode="auto">
            <a:xfrm>
              <a:off x="899592" y="419100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dirty="0">
                  <a:solidFill>
                    <a:schemeClr val="bg2"/>
                  </a:solidFill>
                </a:rPr>
                <a:t>中止するとき</a:t>
              </a:r>
              <a:endParaRPr lang="ja-JP" altLang="en-US" sz="2000" b="1" dirty="0">
                <a:solidFill>
                  <a:schemeClr val="bg2"/>
                </a:solidFill>
              </a:endParaRPr>
            </a:p>
          </p:txBody>
        </p:sp>
        <p:sp>
          <p:nvSpPr>
            <p:cNvPr id="25610" name="Text Box 9"/>
            <p:cNvSpPr txBox="1">
              <a:spLocks noChangeArrowheads="1"/>
            </p:cNvSpPr>
            <p:nvPr/>
          </p:nvSpPr>
          <p:spPr bwMode="auto">
            <a:xfrm>
              <a:off x="1066800" y="297180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b="1" dirty="0">
                  <a:solidFill>
                    <a:schemeClr val="bg2"/>
                  </a:solidFill>
                </a:rPr>
                <a:t>  </a:t>
              </a:r>
              <a:r>
                <a:rPr lang="ja-JP" altLang="en-US" sz="2000" dirty="0">
                  <a:solidFill>
                    <a:schemeClr val="bg2"/>
                  </a:solidFill>
                </a:rPr>
                <a:t>内容の変更</a:t>
              </a:r>
              <a:endParaRPr lang="ja-JP" altLang="en-US" sz="2000" b="1" dirty="0">
                <a:solidFill>
                  <a:schemeClr val="bg2"/>
                </a:solidFill>
              </a:endParaRPr>
            </a:p>
          </p:txBody>
        </p:sp>
        <p:sp>
          <p:nvSpPr>
            <p:cNvPr id="25611" name="Text Box 11"/>
            <p:cNvSpPr txBox="1">
              <a:spLocks noChangeArrowheads="1"/>
            </p:cNvSpPr>
            <p:nvPr/>
          </p:nvSpPr>
          <p:spPr bwMode="auto">
            <a:xfrm>
              <a:off x="2667000" y="3581400"/>
              <a:ext cx="5638800" cy="457200"/>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dirty="0"/>
                <a:t>放射線取扱者登録内容に変更があるとき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Oval 3"/>
          <p:cNvSpPr>
            <a:spLocks noChangeArrowheads="1"/>
          </p:cNvSpPr>
          <p:nvPr/>
        </p:nvSpPr>
        <p:spPr bwMode="auto">
          <a:xfrm>
            <a:off x="1905000" y="381000"/>
            <a:ext cx="5638800" cy="91440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6627" name="Text Box 2"/>
          <p:cNvSpPr txBox="1">
            <a:spLocks noChangeArrowheads="1"/>
          </p:cNvSpPr>
          <p:nvPr/>
        </p:nvSpPr>
        <p:spPr bwMode="auto">
          <a:xfrm>
            <a:off x="2057400" y="609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dirty="0"/>
              <a:t>ラジオアイソトープの購入と貯蔵</a:t>
            </a:r>
          </a:p>
        </p:txBody>
      </p:sp>
      <p:sp>
        <p:nvSpPr>
          <p:cNvPr id="26628" name="Text Box 4"/>
          <p:cNvSpPr txBox="1">
            <a:spLocks noChangeArrowheads="1"/>
          </p:cNvSpPr>
          <p:nvPr/>
        </p:nvSpPr>
        <p:spPr bwMode="auto">
          <a:xfrm>
            <a:off x="1524000" y="1676400"/>
            <a:ext cx="6553200" cy="457200"/>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dirty="0"/>
              <a:t>     アイソトープ注文書の提出       　</a:t>
            </a:r>
            <a:r>
              <a:rPr lang="ja-JP" altLang="en-US" sz="2400" dirty="0">
                <a:solidFill>
                  <a:schemeClr val="folHlink"/>
                </a:solidFill>
              </a:rPr>
              <a:t>ＲＩ管理室</a:t>
            </a:r>
            <a:endParaRPr lang="en-US" altLang="ja-JP" sz="2400" dirty="0">
              <a:solidFill>
                <a:schemeClr val="folHlink"/>
              </a:solidFill>
            </a:endParaRPr>
          </a:p>
        </p:txBody>
      </p:sp>
      <p:sp>
        <p:nvSpPr>
          <p:cNvPr id="26630" name="Text Box 6"/>
          <p:cNvSpPr txBox="1">
            <a:spLocks noChangeArrowheads="1"/>
          </p:cNvSpPr>
          <p:nvPr/>
        </p:nvSpPr>
        <p:spPr bwMode="auto">
          <a:xfrm>
            <a:off x="4343400" y="22098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dirty="0"/>
              <a:t>到着予定日の確認</a:t>
            </a:r>
          </a:p>
        </p:txBody>
      </p:sp>
      <p:sp>
        <p:nvSpPr>
          <p:cNvPr id="26631" name="AutoShape 7"/>
          <p:cNvSpPr>
            <a:spLocks noChangeArrowheads="1"/>
          </p:cNvSpPr>
          <p:nvPr/>
        </p:nvSpPr>
        <p:spPr bwMode="auto">
          <a:xfrm>
            <a:off x="3962400" y="2286000"/>
            <a:ext cx="304800" cy="304800"/>
          </a:xfrm>
          <a:prstGeom prst="downArrow">
            <a:avLst>
              <a:gd name="adj1" fmla="val 50000"/>
              <a:gd name="adj2" fmla="val 25000"/>
            </a:avLst>
          </a:prstGeom>
          <a:solidFill>
            <a:srgbClr val="009900"/>
          </a:solidFill>
          <a:ln w="9525">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2" name="Group 22"/>
          <p:cNvGrpSpPr>
            <a:grpSpLocks/>
          </p:cNvGrpSpPr>
          <p:nvPr/>
        </p:nvGrpSpPr>
        <p:grpSpPr bwMode="auto">
          <a:xfrm>
            <a:off x="381000" y="2590800"/>
            <a:ext cx="8534400" cy="3886200"/>
            <a:chOff x="240" y="1632"/>
            <a:chExt cx="5376" cy="2208"/>
          </a:xfrm>
        </p:grpSpPr>
        <p:sp>
          <p:nvSpPr>
            <p:cNvPr id="26633" name="Oval 13"/>
            <p:cNvSpPr>
              <a:spLocks noChangeArrowheads="1"/>
            </p:cNvSpPr>
            <p:nvPr/>
          </p:nvSpPr>
          <p:spPr bwMode="auto">
            <a:xfrm>
              <a:off x="240" y="1632"/>
              <a:ext cx="912" cy="528"/>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6634" name="Text Box 8"/>
            <p:cNvSpPr txBox="1">
              <a:spLocks noChangeArrowheads="1"/>
            </p:cNvSpPr>
            <p:nvPr/>
          </p:nvSpPr>
          <p:spPr bwMode="auto">
            <a:xfrm>
              <a:off x="1200" y="1728"/>
              <a:ext cx="3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dirty="0">
                  <a:solidFill>
                    <a:srgbClr val="FFFF00"/>
                  </a:solidFill>
                </a:rPr>
                <a:t>ＲＩホームページで到着を確認する</a:t>
              </a:r>
            </a:p>
          </p:txBody>
        </p:sp>
        <p:sp>
          <p:nvSpPr>
            <p:cNvPr id="26635" name="Text Box 9"/>
            <p:cNvSpPr txBox="1">
              <a:spLocks noChangeArrowheads="1"/>
            </p:cNvSpPr>
            <p:nvPr/>
          </p:nvSpPr>
          <p:spPr bwMode="auto">
            <a:xfrm>
              <a:off x="1248" y="1997"/>
              <a:ext cx="43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sz="1800" dirty="0">
                  <a:latin typeface="Swiss721" charset="0"/>
                  <a:hlinkClick r:id="rId2"/>
                </a:rPr>
                <a:t>http://www.ri.a.u-tokyo.ac.jp/kakusyu/kakusyuichiran.htm</a:t>
              </a:r>
              <a:r>
                <a:rPr lang="en-US" altLang="ja-JP" sz="1800" dirty="0">
                  <a:latin typeface="Swiss721" charset="0"/>
                </a:rPr>
                <a:t> </a:t>
              </a:r>
            </a:p>
            <a:p>
              <a:pPr eaLnBrk="1" hangingPunct="1">
                <a:spcBef>
                  <a:spcPct val="50000"/>
                </a:spcBef>
                <a:buClrTx/>
                <a:buSzTx/>
                <a:buFontTx/>
                <a:buNone/>
              </a:pPr>
              <a:r>
                <a:rPr lang="ja-JP" altLang="en-US" sz="1800" dirty="0">
                  <a:latin typeface="Swiss721" charset="0"/>
                </a:rPr>
                <a:t>で</a:t>
              </a:r>
              <a:r>
                <a:rPr lang="ja-JP" altLang="en-US" sz="1800" b="1" dirty="0">
                  <a:latin typeface="Swiss721" charset="0"/>
                </a:rPr>
                <a:t>黄色マーク</a:t>
              </a:r>
              <a:r>
                <a:rPr lang="ja-JP" altLang="en-US" sz="1800" dirty="0">
                  <a:latin typeface="Swiss721" charset="0"/>
                </a:rPr>
                <a:t>を確認</a:t>
              </a:r>
            </a:p>
          </p:txBody>
        </p:sp>
        <p:sp>
          <p:nvSpPr>
            <p:cNvPr id="26636" name="Text Box 11"/>
            <p:cNvSpPr txBox="1">
              <a:spLocks noChangeArrowheads="1"/>
            </p:cNvSpPr>
            <p:nvPr/>
          </p:nvSpPr>
          <p:spPr bwMode="auto">
            <a:xfrm>
              <a:off x="1632" y="2496"/>
              <a:ext cx="2304" cy="28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ＲＩ管理室でＲＩを受取る</a:t>
              </a:r>
            </a:p>
          </p:txBody>
        </p:sp>
        <p:sp>
          <p:nvSpPr>
            <p:cNvPr id="26637" name="Text Box 12"/>
            <p:cNvSpPr txBox="1">
              <a:spLocks noChangeArrowheads="1"/>
            </p:cNvSpPr>
            <p:nvPr/>
          </p:nvSpPr>
          <p:spPr bwMode="auto">
            <a:xfrm>
              <a:off x="336" y="1680"/>
              <a:ext cx="8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a:solidFill>
                    <a:schemeClr val="bg2"/>
                  </a:solidFill>
                </a:rPr>
                <a:t>到着当日の作業</a:t>
              </a:r>
            </a:p>
          </p:txBody>
        </p:sp>
        <p:sp>
          <p:nvSpPr>
            <p:cNvPr id="26638" name="Text Box 15"/>
            <p:cNvSpPr txBox="1">
              <a:spLocks noChangeArrowheads="1"/>
            </p:cNvSpPr>
            <p:nvPr/>
          </p:nvSpPr>
          <p:spPr bwMode="auto">
            <a:xfrm>
              <a:off x="1152" y="3024"/>
              <a:ext cx="3600" cy="28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dirty="0"/>
                <a:t>コンピュータ端末から必要事項を入力する</a:t>
              </a:r>
            </a:p>
          </p:txBody>
        </p:sp>
        <p:sp>
          <p:nvSpPr>
            <p:cNvPr id="26639" name="Text Box 17"/>
            <p:cNvSpPr txBox="1">
              <a:spLocks noChangeArrowheads="1"/>
            </p:cNvSpPr>
            <p:nvPr/>
          </p:nvSpPr>
          <p:spPr bwMode="auto">
            <a:xfrm>
              <a:off x="1392" y="3552"/>
              <a:ext cx="2496" cy="28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管理区域の貯蔵室に保管</a:t>
              </a:r>
            </a:p>
          </p:txBody>
        </p:sp>
        <p:sp>
          <p:nvSpPr>
            <p:cNvPr id="26640" name="AutoShape 18"/>
            <p:cNvSpPr>
              <a:spLocks noChangeArrowheads="1"/>
            </p:cNvSpPr>
            <p:nvPr/>
          </p:nvSpPr>
          <p:spPr bwMode="auto">
            <a:xfrm>
              <a:off x="2496" y="2832"/>
              <a:ext cx="192" cy="144"/>
            </a:xfrm>
            <a:prstGeom prst="downArrow">
              <a:avLst>
                <a:gd name="adj1" fmla="val 50000"/>
                <a:gd name="adj2" fmla="val 52083"/>
              </a:avLst>
            </a:prstGeom>
            <a:solidFill>
              <a:srgbClr val="009900"/>
            </a:solidFill>
            <a:ln w="9525">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6641" name="AutoShape 19"/>
            <p:cNvSpPr>
              <a:spLocks noChangeArrowheads="1"/>
            </p:cNvSpPr>
            <p:nvPr/>
          </p:nvSpPr>
          <p:spPr bwMode="auto">
            <a:xfrm>
              <a:off x="2496" y="3360"/>
              <a:ext cx="192" cy="144"/>
            </a:xfrm>
            <a:prstGeom prst="downArrow">
              <a:avLst>
                <a:gd name="adj1" fmla="val 50000"/>
                <a:gd name="adj2" fmla="val 52083"/>
              </a:avLst>
            </a:prstGeom>
            <a:solidFill>
              <a:srgbClr val="009900"/>
            </a:solidFill>
            <a:ln w="9525">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Oval 3"/>
          <p:cNvSpPr>
            <a:spLocks noChangeArrowheads="1"/>
          </p:cNvSpPr>
          <p:nvPr/>
        </p:nvSpPr>
        <p:spPr bwMode="auto">
          <a:xfrm>
            <a:off x="2590800" y="381000"/>
            <a:ext cx="3429000" cy="685800"/>
          </a:xfrm>
          <a:prstGeom prst="ellipse">
            <a:avLst/>
          </a:prstGeom>
          <a:solidFill>
            <a:srgbClr val="669900"/>
          </a:solidFill>
          <a:ln w="9525">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51" name="Text Box 2"/>
          <p:cNvSpPr txBox="1">
            <a:spLocks noChangeArrowheads="1"/>
          </p:cNvSpPr>
          <p:nvPr/>
        </p:nvSpPr>
        <p:spPr bwMode="auto">
          <a:xfrm>
            <a:off x="2514600" y="4572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ＲＩの貯蔵について</a:t>
            </a:r>
          </a:p>
        </p:txBody>
      </p:sp>
      <p:grpSp>
        <p:nvGrpSpPr>
          <p:cNvPr id="2" name="Group 40"/>
          <p:cNvGrpSpPr>
            <a:grpSpLocks/>
          </p:cNvGrpSpPr>
          <p:nvPr/>
        </p:nvGrpSpPr>
        <p:grpSpPr bwMode="auto">
          <a:xfrm>
            <a:off x="1905000" y="1828800"/>
            <a:ext cx="5029200" cy="4206875"/>
            <a:chOff x="1200" y="1152"/>
            <a:chExt cx="3168" cy="2650"/>
          </a:xfrm>
        </p:grpSpPr>
        <p:sp>
          <p:nvSpPr>
            <p:cNvPr id="27665" name="Line 29"/>
            <p:cNvSpPr>
              <a:spLocks noChangeShapeType="1"/>
            </p:cNvSpPr>
            <p:nvPr/>
          </p:nvSpPr>
          <p:spPr bwMode="auto">
            <a:xfrm>
              <a:off x="1680" y="1632"/>
              <a:ext cx="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7666" name="Line 6"/>
            <p:cNvSpPr>
              <a:spLocks noChangeShapeType="1"/>
            </p:cNvSpPr>
            <p:nvPr/>
          </p:nvSpPr>
          <p:spPr bwMode="auto">
            <a:xfrm>
              <a:off x="1680" y="2880"/>
              <a:ext cx="20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7667" name="Line 5"/>
            <p:cNvSpPr>
              <a:spLocks noChangeShapeType="1"/>
            </p:cNvSpPr>
            <p:nvPr/>
          </p:nvSpPr>
          <p:spPr bwMode="auto">
            <a:xfrm flipV="1">
              <a:off x="1248" y="2880"/>
              <a:ext cx="432"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7668" name="AutoShape 4"/>
            <p:cNvSpPr>
              <a:spLocks noChangeArrowheads="1"/>
            </p:cNvSpPr>
            <p:nvPr/>
          </p:nvSpPr>
          <p:spPr bwMode="auto">
            <a:xfrm>
              <a:off x="1248" y="1632"/>
              <a:ext cx="2496" cy="1632"/>
            </a:xfrm>
            <a:prstGeom prst="cube">
              <a:avLst>
                <a:gd name="adj" fmla="val 25000"/>
              </a:avLst>
            </a:prstGeom>
            <a:solidFill>
              <a:srgbClr val="EAEAEA">
                <a:alpha val="50195"/>
              </a:srgbClr>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69" name="Line 7"/>
            <p:cNvSpPr>
              <a:spLocks noChangeShapeType="1"/>
            </p:cNvSpPr>
            <p:nvPr/>
          </p:nvSpPr>
          <p:spPr bwMode="auto">
            <a:xfrm>
              <a:off x="1248" y="2112"/>
              <a:ext cx="2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7670" name="Line 8"/>
            <p:cNvSpPr>
              <a:spLocks noChangeShapeType="1"/>
            </p:cNvSpPr>
            <p:nvPr/>
          </p:nvSpPr>
          <p:spPr bwMode="auto">
            <a:xfrm flipV="1">
              <a:off x="3360" y="1728"/>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7671" name="Text Box 9"/>
            <p:cNvSpPr txBox="1">
              <a:spLocks noChangeArrowheads="1"/>
            </p:cNvSpPr>
            <p:nvPr/>
          </p:nvSpPr>
          <p:spPr bwMode="auto">
            <a:xfrm>
              <a:off x="1776" y="2544"/>
              <a:ext cx="1296" cy="448"/>
            </a:xfrm>
            <a:prstGeom prst="rect">
              <a:avLst/>
            </a:prstGeom>
            <a:solidFill>
              <a:schemeClr val="tx1"/>
            </a:solidFill>
            <a:ln w="9525">
              <a:solidFill>
                <a:schemeClr val="bg2"/>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a:solidFill>
                    <a:schemeClr val="bg2"/>
                  </a:solidFill>
                </a:rPr>
                <a:t>○○○研究室　放射太郎</a:t>
              </a:r>
            </a:p>
          </p:txBody>
        </p:sp>
        <p:grpSp>
          <p:nvGrpSpPr>
            <p:cNvPr id="27672" name="Group 20"/>
            <p:cNvGrpSpPr>
              <a:grpSpLocks/>
            </p:cNvGrpSpPr>
            <p:nvPr/>
          </p:nvGrpSpPr>
          <p:grpSpPr bwMode="auto">
            <a:xfrm>
              <a:off x="1536" y="2208"/>
              <a:ext cx="288" cy="288"/>
              <a:chOff x="3744" y="1440"/>
              <a:chExt cx="1248" cy="1156"/>
            </a:xfrm>
          </p:grpSpPr>
          <p:sp>
            <p:nvSpPr>
              <p:cNvPr id="27675" name="Rectangle 21"/>
              <p:cNvSpPr>
                <a:spLocks noChangeArrowheads="1"/>
              </p:cNvSpPr>
              <p:nvPr/>
            </p:nvSpPr>
            <p:spPr bwMode="auto">
              <a:xfrm>
                <a:off x="3744" y="1440"/>
                <a:ext cx="1248" cy="1152"/>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76" name="AutoShape 22"/>
              <p:cNvSpPr>
                <a:spLocks noChangeArrowheads="1"/>
              </p:cNvSpPr>
              <p:nvPr/>
            </p:nvSpPr>
            <p:spPr bwMode="auto">
              <a:xfrm>
                <a:off x="3865" y="1463"/>
                <a:ext cx="1020" cy="10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73 h 21600"/>
                  <a:gd name="T26" fmla="*/ 18445 w 21600"/>
                  <a:gd name="T27" fmla="*/ 18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56" y="10800"/>
                    </a:moveTo>
                    <a:cubicBezTo>
                      <a:pt x="8156" y="12260"/>
                      <a:pt x="9340" y="13444"/>
                      <a:pt x="10800" y="13444"/>
                    </a:cubicBezTo>
                    <a:cubicBezTo>
                      <a:pt x="12260" y="13444"/>
                      <a:pt x="13444" y="12260"/>
                      <a:pt x="13444" y="10800"/>
                    </a:cubicBezTo>
                    <a:cubicBezTo>
                      <a:pt x="13444" y="9340"/>
                      <a:pt x="12260" y="8156"/>
                      <a:pt x="10800" y="8156"/>
                    </a:cubicBezTo>
                    <a:cubicBezTo>
                      <a:pt x="9340" y="8156"/>
                      <a:pt x="8156" y="9340"/>
                      <a:pt x="8156" y="10800"/>
                    </a:cubicBezTo>
                    <a:close/>
                  </a:path>
                </a:pathLst>
              </a:custGeom>
              <a:solidFill>
                <a:schemeClr val="hlink"/>
              </a:solidFill>
              <a:ln w="9525">
                <a:solidFill>
                  <a:schemeClr val="tx1"/>
                </a:solidFill>
                <a:round/>
                <a:headEnd/>
                <a:tailEnd/>
              </a:ln>
            </p:spPr>
            <p:txBody>
              <a:bodyPr wrap="none" anchor="ctr"/>
              <a:lstStyle/>
              <a:p>
                <a:endParaRPr lang="ja-JP" altLang="en-US"/>
              </a:p>
            </p:txBody>
          </p:sp>
          <p:sp>
            <p:nvSpPr>
              <p:cNvPr id="27677" name="AutoShape 23"/>
              <p:cNvSpPr>
                <a:spLocks noChangeArrowheads="1"/>
              </p:cNvSpPr>
              <p:nvPr/>
            </p:nvSpPr>
            <p:spPr bwMode="auto">
              <a:xfrm flipV="1">
                <a:off x="4045" y="1463"/>
                <a:ext cx="598" cy="56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78" name="AutoShape 24"/>
              <p:cNvSpPr>
                <a:spLocks noChangeArrowheads="1"/>
              </p:cNvSpPr>
              <p:nvPr/>
            </p:nvSpPr>
            <p:spPr bwMode="auto">
              <a:xfrm flipV="1">
                <a:off x="3744" y="2029"/>
                <a:ext cx="601" cy="49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79" name="AutoShape 25"/>
              <p:cNvSpPr>
                <a:spLocks noChangeArrowheads="1"/>
              </p:cNvSpPr>
              <p:nvPr/>
            </p:nvSpPr>
            <p:spPr bwMode="auto">
              <a:xfrm flipV="1">
                <a:off x="4404" y="2029"/>
                <a:ext cx="540" cy="567"/>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80" name="Oval 26"/>
              <p:cNvSpPr>
                <a:spLocks noChangeArrowheads="1"/>
              </p:cNvSpPr>
              <p:nvPr/>
            </p:nvSpPr>
            <p:spPr bwMode="auto">
              <a:xfrm>
                <a:off x="4284" y="1887"/>
                <a:ext cx="180" cy="214"/>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27673" name="Text Box 27"/>
            <p:cNvSpPr txBox="1">
              <a:spLocks noChangeArrowheads="1"/>
            </p:cNvSpPr>
            <p:nvPr/>
          </p:nvSpPr>
          <p:spPr bwMode="auto">
            <a:xfrm>
              <a:off x="1200" y="3360"/>
              <a:ext cx="22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a:t>気密プラスチック容器に入れて冷蔵庫などに保管</a:t>
              </a:r>
            </a:p>
          </p:txBody>
        </p:sp>
        <p:sp>
          <p:nvSpPr>
            <p:cNvPr id="27674" name="AutoShape 28"/>
            <p:cNvSpPr>
              <a:spLocks noChangeArrowheads="1"/>
            </p:cNvSpPr>
            <p:nvPr/>
          </p:nvSpPr>
          <p:spPr bwMode="auto">
            <a:xfrm rot="5400000">
              <a:off x="3264" y="576"/>
              <a:ext cx="528" cy="1680"/>
            </a:xfrm>
            <a:prstGeom prst="curvedRightArrow">
              <a:avLst>
                <a:gd name="adj1" fmla="val 41732"/>
                <a:gd name="adj2" fmla="val 105368"/>
                <a:gd name="adj3" fmla="val 33333"/>
              </a:avLst>
            </a:prstGeom>
            <a:solidFill>
              <a:srgbClr val="33CC33"/>
            </a:solidFill>
            <a:ln w="9525">
              <a:solidFill>
                <a:srgbClr val="006600"/>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nvGrpSpPr>
          <p:cNvPr id="27653" name="Group 39"/>
          <p:cNvGrpSpPr>
            <a:grpSpLocks/>
          </p:cNvGrpSpPr>
          <p:nvPr/>
        </p:nvGrpSpPr>
        <p:grpSpPr bwMode="auto">
          <a:xfrm>
            <a:off x="6172200" y="2971800"/>
            <a:ext cx="1752600" cy="2438400"/>
            <a:chOff x="3888" y="2064"/>
            <a:chExt cx="1104" cy="1536"/>
          </a:xfrm>
        </p:grpSpPr>
        <p:sp>
          <p:nvSpPr>
            <p:cNvPr id="27655" name="AutoShape 11"/>
            <p:cNvSpPr>
              <a:spLocks noChangeArrowheads="1"/>
            </p:cNvSpPr>
            <p:nvPr/>
          </p:nvSpPr>
          <p:spPr bwMode="auto">
            <a:xfrm>
              <a:off x="3984" y="2256"/>
              <a:ext cx="816" cy="1072"/>
            </a:xfrm>
            <a:prstGeom prst="can">
              <a:avLst>
                <a:gd name="adj" fmla="val 14713"/>
              </a:avLst>
            </a:prstGeom>
            <a:gradFill rotWithShape="0">
              <a:gsLst>
                <a:gs pos="0">
                  <a:srgbClr val="EAEAEA"/>
                </a:gs>
                <a:gs pos="50000">
                  <a:srgbClr val="B8B8B8"/>
                </a:gs>
                <a:gs pos="100000">
                  <a:srgbClr val="EAEAEA"/>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27656" name="Group 12"/>
            <p:cNvGrpSpPr>
              <a:grpSpLocks/>
            </p:cNvGrpSpPr>
            <p:nvPr/>
          </p:nvGrpSpPr>
          <p:grpSpPr bwMode="auto">
            <a:xfrm>
              <a:off x="4176" y="2640"/>
              <a:ext cx="499" cy="492"/>
              <a:chOff x="3744" y="1440"/>
              <a:chExt cx="1248" cy="1156"/>
            </a:xfrm>
          </p:grpSpPr>
          <p:sp>
            <p:nvSpPr>
              <p:cNvPr id="27659" name="Rectangle 13"/>
              <p:cNvSpPr>
                <a:spLocks noChangeArrowheads="1"/>
              </p:cNvSpPr>
              <p:nvPr/>
            </p:nvSpPr>
            <p:spPr bwMode="auto">
              <a:xfrm>
                <a:off x="3744" y="1440"/>
                <a:ext cx="1248" cy="115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60" name="AutoShape 14"/>
              <p:cNvSpPr>
                <a:spLocks noChangeArrowheads="1"/>
              </p:cNvSpPr>
              <p:nvPr/>
            </p:nvSpPr>
            <p:spPr bwMode="auto">
              <a:xfrm>
                <a:off x="3865" y="1463"/>
                <a:ext cx="1020" cy="10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73 h 21600"/>
                  <a:gd name="T26" fmla="*/ 18445 w 21600"/>
                  <a:gd name="T27" fmla="*/ 18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56" y="10800"/>
                    </a:moveTo>
                    <a:cubicBezTo>
                      <a:pt x="8156" y="12260"/>
                      <a:pt x="9340" y="13444"/>
                      <a:pt x="10800" y="13444"/>
                    </a:cubicBezTo>
                    <a:cubicBezTo>
                      <a:pt x="12260" y="13444"/>
                      <a:pt x="13444" y="12260"/>
                      <a:pt x="13444" y="10800"/>
                    </a:cubicBezTo>
                    <a:cubicBezTo>
                      <a:pt x="13444" y="9340"/>
                      <a:pt x="12260" y="8156"/>
                      <a:pt x="10800" y="8156"/>
                    </a:cubicBezTo>
                    <a:cubicBezTo>
                      <a:pt x="9340" y="8156"/>
                      <a:pt x="8156" y="9340"/>
                      <a:pt x="8156"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661" name="AutoShape 15"/>
              <p:cNvSpPr>
                <a:spLocks noChangeArrowheads="1"/>
              </p:cNvSpPr>
              <p:nvPr/>
            </p:nvSpPr>
            <p:spPr bwMode="auto">
              <a:xfrm flipV="1">
                <a:off x="4045" y="1463"/>
                <a:ext cx="598" cy="56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62" name="AutoShape 16"/>
              <p:cNvSpPr>
                <a:spLocks noChangeArrowheads="1"/>
              </p:cNvSpPr>
              <p:nvPr/>
            </p:nvSpPr>
            <p:spPr bwMode="auto">
              <a:xfrm flipV="1">
                <a:off x="3744" y="2029"/>
                <a:ext cx="601" cy="496"/>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63" name="AutoShape 17"/>
              <p:cNvSpPr>
                <a:spLocks noChangeArrowheads="1"/>
              </p:cNvSpPr>
              <p:nvPr/>
            </p:nvSpPr>
            <p:spPr bwMode="auto">
              <a:xfrm flipV="1">
                <a:off x="4404" y="2029"/>
                <a:ext cx="540" cy="567"/>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64" name="Oval 18"/>
              <p:cNvSpPr>
                <a:spLocks noChangeArrowheads="1"/>
              </p:cNvSpPr>
              <p:nvPr/>
            </p:nvSpPr>
            <p:spPr bwMode="auto">
              <a:xfrm>
                <a:off x="4284" y="1887"/>
                <a:ext cx="180" cy="214"/>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27657" name="AutoShape 19" descr="縦線 (太)"/>
            <p:cNvSpPr>
              <a:spLocks noChangeArrowheads="1"/>
            </p:cNvSpPr>
            <p:nvPr/>
          </p:nvSpPr>
          <p:spPr bwMode="auto">
            <a:xfrm>
              <a:off x="3984" y="2064"/>
              <a:ext cx="816" cy="358"/>
            </a:xfrm>
            <a:prstGeom prst="can">
              <a:avLst>
                <a:gd name="adj" fmla="val 48333"/>
              </a:avLst>
            </a:prstGeom>
            <a:blipFill dpi="0" rotWithShape="0">
              <a:blip r:embed="rId2" cstate="print"/>
              <a:srcRect/>
              <a:tile tx="0" ty="0" sx="100000" sy="100000" flip="none" algn="tl"/>
            </a:blip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7658" name="Text Box 35"/>
            <p:cNvSpPr txBox="1">
              <a:spLocks noChangeArrowheads="1"/>
            </p:cNvSpPr>
            <p:nvPr/>
          </p:nvSpPr>
          <p:spPr bwMode="auto">
            <a:xfrm>
              <a:off x="3888" y="331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ＲＩ</a:t>
              </a:r>
            </a:p>
          </p:txBody>
        </p:sp>
      </p:grpSp>
      <p:sp>
        <p:nvSpPr>
          <p:cNvPr id="27654" name="Text Box 36"/>
          <p:cNvSpPr txBox="1">
            <a:spLocks noChangeArrowheads="1"/>
          </p:cNvSpPr>
          <p:nvPr/>
        </p:nvSpPr>
        <p:spPr bwMode="auto">
          <a:xfrm>
            <a:off x="1524000" y="1219200"/>
            <a:ext cx="7296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できるだけ</a:t>
            </a:r>
            <a:r>
              <a:rPr lang="ja-JP" altLang="en-US" b="1"/>
              <a:t>最小量を購入</a:t>
            </a:r>
            <a:r>
              <a:rPr lang="ja-JP" altLang="en-US" sz="2400"/>
              <a:t>し長期保存はしない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46"/>
          <p:cNvSpPr txBox="1">
            <a:spLocks noChangeArrowheads="1"/>
          </p:cNvSpPr>
          <p:nvPr/>
        </p:nvSpPr>
        <p:spPr bwMode="auto">
          <a:xfrm>
            <a:off x="1295400" y="304800"/>
            <a:ext cx="6660976"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dirty="0"/>
              <a:t>放射性物質の放射線及び汚染を管理するために取扱場所を限定しています</a:t>
            </a:r>
          </a:p>
        </p:txBody>
      </p:sp>
      <p:grpSp>
        <p:nvGrpSpPr>
          <p:cNvPr id="28675" name="Group 78"/>
          <p:cNvGrpSpPr>
            <a:grpSpLocks/>
          </p:cNvGrpSpPr>
          <p:nvPr/>
        </p:nvGrpSpPr>
        <p:grpSpPr bwMode="auto">
          <a:xfrm>
            <a:off x="2590800" y="3581400"/>
            <a:ext cx="3352800" cy="1066800"/>
            <a:chOff x="1392" y="2544"/>
            <a:chExt cx="2112" cy="672"/>
          </a:xfrm>
        </p:grpSpPr>
        <p:sp>
          <p:nvSpPr>
            <p:cNvPr id="28691" name="AutoShape 29"/>
            <p:cNvSpPr>
              <a:spLocks noChangeArrowheads="1"/>
            </p:cNvSpPr>
            <p:nvPr/>
          </p:nvSpPr>
          <p:spPr bwMode="auto">
            <a:xfrm>
              <a:off x="1536" y="2976"/>
              <a:ext cx="1920" cy="240"/>
            </a:xfrm>
            <a:prstGeom prst="parallelogram">
              <a:avLst>
                <a:gd name="adj" fmla="val 200000"/>
              </a:avLst>
            </a:prstGeom>
            <a:solidFill>
              <a:srgbClr val="B2B2B2"/>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28692" name="Group 72"/>
            <p:cNvGrpSpPr>
              <a:grpSpLocks/>
            </p:cNvGrpSpPr>
            <p:nvPr/>
          </p:nvGrpSpPr>
          <p:grpSpPr bwMode="auto">
            <a:xfrm>
              <a:off x="1392" y="2784"/>
              <a:ext cx="2112" cy="432"/>
              <a:chOff x="1488" y="2688"/>
              <a:chExt cx="2112" cy="432"/>
            </a:xfrm>
          </p:grpSpPr>
          <p:sp>
            <p:nvSpPr>
              <p:cNvPr id="28698" name="AutoShape 19"/>
              <p:cNvSpPr>
                <a:spLocks noChangeArrowheads="1"/>
              </p:cNvSpPr>
              <p:nvPr/>
            </p:nvSpPr>
            <p:spPr bwMode="auto">
              <a:xfrm>
                <a:off x="1488" y="2688"/>
                <a:ext cx="2112" cy="288"/>
              </a:xfrm>
              <a:prstGeom prst="parallelogram">
                <a:avLst>
                  <a:gd name="adj" fmla="val 197898"/>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99" name="Line 20"/>
              <p:cNvSpPr>
                <a:spLocks noChangeShapeType="1"/>
              </p:cNvSpPr>
              <p:nvPr/>
            </p:nvSpPr>
            <p:spPr bwMode="auto">
              <a:xfrm>
                <a:off x="1536" y="297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700" name="Line 21"/>
              <p:cNvSpPr>
                <a:spLocks noChangeShapeType="1"/>
              </p:cNvSpPr>
              <p:nvPr/>
            </p:nvSpPr>
            <p:spPr bwMode="auto">
              <a:xfrm flipH="1">
                <a:off x="3552" y="2688"/>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701" name="Line 22"/>
              <p:cNvSpPr>
                <a:spLocks noChangeShapeType="1"/>
              </p:cNvSpPr>
              <p:nvPr/>
            </p:nvSpPr>
            <p:spPr bwMode="auto">
              <a:xfrm>
                <a:off x="3072" y="297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702" name="Line 23"/>
              <p:cNvSpPr>
                <a:spLocks noChangeShapeType="1"/>
              </p:cNvSpPr>
              <p:nvPr/>
            </p:nvSpPr>
            <p:spPr bwMode="auto">
              <a:xfrm>
                <a:off x="2064" y="2688"/>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703" name="AutoShape 26"/>
              <p:cNvSpPr>
                <a:spLocks noChangeArrowheads="1"/>
              </p:cNvSpPr>
              <p:nvPr/>
            </p:nvSpPr>
            <p:spPr bwMode="auto">
              <a:xfrm>
                <a:off x="1632" y="2880"/>
                <a:ext cx="1920" cy="240"/>
              </a:xfrm>
              <a:prstGeom prst="parallelogram">
                <a:avLst>
                  <a:gd name="adj" fmla="val 2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nvGrpSpPr>
            <p:cNvPr id="28693" name="Group 16"/>
            <p:cNvGrpSpPr>
              <a:grpSpLocks/>
            </p:cNvGrpSpPr>
            <p:nvPr/>
          </p:nvGrpSpPr>
          <p:grpSpPr bwMode="auto">
            <a:xfrm>
              <a:off x="2208" y="2544"/>
              <a:ext cx="384" cy="624"/>
              <a:chOff x="2496" y="2208"/>
              <a:chExt cx="624" cy="1056"/>
            </a:xfrm>
          </p:grpSpPr>
          <p:sp>
            <p:nvSpPr>
              <p:cNvPr id="28694" name="AutoShape 12"/>
              <p:cNvSpPr>
                <a:spLocks noChangeArrowheads="1"/>
              </p:cNvSpPr>
              <p:nvPr/>
            </p:nvSpPr>
            <p:spPr bwMode="auto">
              <a:xfrm>
                <a:off x="2496" y="2736"/>
                <a:ext cx="624" cy="528"/>
              </a:xfrm>
              <a:prstGeom prst="can">
                <a:avLst>
                  <a:gd name="adj" fmla="val 26134"/>
                </a:avLst>
              </a:prstGeom>
              <a:solidFill>
                <a:schemeClr val="accent2">
                  <a:alpha val="50195"/>
                </a:schemeClr>
              </a:solidFill>
              <a:ln w="9525">
                <a:solidFill>
                  <a:schemeClr val="accent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95" name="AutoShape 2"/>
              <p:cNvSpPr>
                <a:spLocks noChangeArrowheads="1"/>
              </p:cNvSpPr>
              <p:nvPr/>
            </p:nvSpPr>
            <p:spPr bwMode="auto">
              <a:xfrm>
                <a:off x="2496" y="2304"/>
                <a:ext cx="624" cy="960"/>
              </a:xfrm>
              <a:prstGeom prst="can">
                <a:avLst>
                  <a:gd name="adj" fmla="val 24679"/>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96" name="Oval 13"/>
              <p:cNvSpPr>
                <a:spLocks noChangeArrowheads="1"/>
              </p:cNvSpPr>
              <p:nvPr/>
            </p:nvSpPr>
            <p:spPr bwMode="auto">
              <a:xfrm>
                <a:off x="2496" y="3120"/>
                <a:ext cx="624" cy="144"/>
              </a:xfrm>
              <a:prstGeom prst="ellipse">
                <a:avLst/>
              </a:prstGeom>
              <a:solidFill>
                <a:schemeClr val="accent2"/>
              </a:solidFill>
              <a:ln w="9525">
                <a:solidFill>
                  <a:schemeClr val="accent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97" name="AutoShape 14" descr="縦線 (太)"/>
              <p:cNvSpPr>
                <a:spLocks noChangeArrowheads="1"/>
              </p:cNvSpPr>
              <p:nvPr/>
            </p:nvSpPr>
            <p:spPr bwMode="auto">
              <a:xfrm>
                <a:off x="2496" y="2208"/>
                <a:ext cx="624" cy="288"/>
              </a:xfrm>
              <a:prstGeom prst="can">
                <a:avLst>
                  <a:gd name="adj" fmla="val 39236"/>
                </a:avLst>
              </a:prstGeom>
              <a:blipFill dpi="0" rotWithShape="0">
                <a:blip r:embed="rId2" cstate="print"/>
                <a:srcRect/>
                <a:tile tx="0" ty="0" sx="100000" sy="100000" flip="none" algn="tl"/>
              </a:blipFill>
              <a:ln w="9525">
                <a:solidFill>
                  <a:srgbClr val="C0C0C0"/>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grpSp>
        <p:nvGrpSpPr>
          <p:cNvPr id="5" name="Group 84"/>
          <p:cNvGrpSpPr>
            <a:grpSpLocks/>
          </p:cNvGrpSpPr>
          <p:nvPr/>
        </p:nvGrpSpPr>
        <p:grpSpPr bwMode="auto">
          <a:xfrm>
            <a:off x="1600200" y="1447800"/>
            <a:ext cx="6553200" cy="4752975"/>
            <a:chOff x="816" y="816"/>
            <a:chExt cx="4272" cy="3090"/>
          </a:xfrm>
        </p:grpSpPr>
        <p:sp>
          <p:nvSpPr>
            <p:cNvPr id="28684" name="Text Box 67"/>
            <p:cNvSpPr txBox="1">
              <a:spLocks noChangeArrowheads="1"/>
            </p:cNvSpPr>
            <p:nvPr/>
          </p:nvSpPr>
          <p:spPr bwMode="auto">
            <a:xfrm>
              <a:off x="3984" y="1776"/>
              <a:ext cx="9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空気汚染</a:t>
              </a:r>
            </a:p>
          </p:txBody>
        </p:sp>
        <p:sp>
          <p:nvSpPr>
            <p:cNvPr id="28685" name="Freeform 60"/>
            <p:cNvSpPr>
              <a:spLocks/>
            </p:cNvSpPr>
            <p:nvPr/>
          </p:nvSpPr>
          <p:spPr bwMode="auto">
            <a:xfrm rot="8712079">
              <a:off x="816" y="3408"/>
              <a:ext cx="1584" cy="48"/>
            </a:xfrm>
            <a:custGeom>
              <a:avLst/>
              <a:gdLst>
                <a:gd name="T0" fmla="*/ 0 w 2448"/>
                <a:gd name="T1" fmla="*/ 0 h 208"/>
                <a:gd name="T2" fmla="*/ 1 w 2448"/>
                <a:gd name="T3" fmla="*/ 0 h 208"/>
                <a:gd name="T4" fmla="*/ 1 w 2448"/>
                <a:gd name="T5" fmla="*/ 0 h 208"/>
                <a:gd name="T6" fmla="*/ 1 w 2448"/>
                <a:gd name="T7" fmla="*/ 0 h 208"/>
                <a:gd name="T8" fmla="*/ 1 w 2448"/>
                <a:gd name="T9" fmla="*/ 0 h 208"/>
                <a:gd name="T10" fmla="*/ 1 w 2448"/>
                <a:gd name="T11" fmla="*/ 0 h 208"/>
                <a:gd name="T12" fmla="*/ 1 w 2448"/>
                <a:gd name="T13" fmla="*/ 0 h 208"/>
                <a:gd name="T14" fmla="*/ 1 w 2448"/>
                <a:gd name="T15" fmla="*/ 0 h 208"/>
                <a:gd name="T16" fmla="*/ 1 w 2448"/>
                <a:gd name="T17" fmla="*/ 0 h 208"/>
                <a:gd name="T18" fmla="*/ 1 w 2448"/>
                <a:gd name="T19" fmla="*/ 0 h 208"/>
                <a:gd name="T20" fmla="*/ 2 w 2448"/>
                <a:gd name="T21" fmla="*/ 0 h 208"/>
                <a:gd name="T22" fmla="*/ 2 w 2448"/>
                <a:gd name="T23" fmla="*/ 0 h 208"/>
                <a:gd name="T24" fmla="*/ 2 w 2448"/>
                <a:gd name="T25" fmla="*/ 0 h 208"/>
                <a:gd name="T26" fmla="*/ 2 w 2448"/>
                <a:gd name="T27" fmla="*/ 0 h 208"/>
                <a:gd name="T28" fmla="*/ 2 w 2448"/>
                <a:gd name="T29" fmla="*/ 0 h 208"/>
                <a:gd name="T30" fmla="*/ 3 w 2448"/>
                <a:gd name="T31" fmla="*/ 0 h 208"/>
                <a:gd name="T32" fmla="*/ 3 w 2448"/>
                <a:gd name="T33" fmla="*/ 0 h 208"/>
                <a:gd name="T34" fmla="*/ 3 w 2448"/>
                <a:gd name="T35" fmla="*/ 0 h 208"/>
                <a:gd name="T36" fmla="*/ 3 w 2448"/>
                <a:gd name="T37" fmla="*/ 0 h 208"/>
                <a:gd name="T38" fmla="*/ 3 w 2448"/>
                <a:gd name="T39" fmla="*/ 0 h 208"/>
                <a:gd name="T40" fmla="*/ 3 w 2448"/>
                <a:gd name="T41" fmla="*/ 0 h 208"/>
                <a:gd name="T42" fmla="*/ 3 w 2448"/>
                <a:gd name="T43" fmla="*/ 0 h 208"/>
                <a:gd name="T44" fmla="*/ 3 w 2448"/>
                <a:gd name="T45" fmla="*/ 0 h 208"/>
                <a:gd name="T46" fmla="*/ 4 w 2448"/>
                <a:gd name="T47" fmla="*/ 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48"/>
                <a:gd name="T73" fmla="*/ 0 h 208"/>
                <a:gd name="T74" fmla="*/ 2448 w 2448"/>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48" h="208">
                  <a:moveTo>
                    <a:pt x="0" y="96"/>
                  </a:moveTo>
                  <a:cubicBezTo>
                    <a:pt x="28" y="152"/>
                    <a:pt x="56" y="208"/>
                    <a:pt x="96" y="192"/>
                  </a:cubicBezTo>
                  <a:cubicBezTo>
                    <a:pt x="136" y="176"/>
                    <a:pt x="200" y="0"/>
                    <a:pt x="240" y="0"/>
                  </a:cubicBezTo>
                  <a:cubicBezTo>
                    <a:pt x="280" y="0"/>
                    <a:pt x="296" y="192"/>
                    <a:pt x="336" y="192"/>
                  </a:cubicBezTo>
                  <a:cubicBezTo>
                    <a:pt x="376" y="192"/>
                    <a:pt x="440" y="0"/>
                    <a:pt x="480" y="0"/>
                  </a:cubicBezTo>
                  <a:cubicBezTo>
                    <a:pt x="520" y="0"/>
                    <a:pt x="536" y="192"/>
                    <a:pt x="576" y="192"/>
                  </a:cubicBezTo>
                  <a:cubicBezTo>
                    <a:pt x="616" y="192"/>
                    <a:pt x="680" y="0"/>
                    <a:pt x="720" y="0"/>
                  </a:cubicBezTo>
                  <a:cubicBezTo>
                    <a:pt x="760" y="0"/>
                    <a:pt x="784" y="192"/>
                    <a:pt x="816" y="192"/>
                  </a:cubicBezTo>
                  <a:cubicBezTo>
                    <a:pt x="848" y="192"/>
                    <a:pt x="880" y="0"/>
                    <a:pt x="912" y="0"/>
                  </a:cubicBezTo>
                  <a:cubicBezTo>
                    <a:pt x="944" y="0"/>
                    <a:pt x="976" y="192"/>
                    <a:pt x="1008" y="192"/>
                  </a:cubicBezTo>
                  <a:cubicBezTo>
                    <a:pt x="1040" y="192"/>
                    <a:pt x="1072" y="0"/>
                    <a:pt x="1104" y="0"/>
                  </a:cubicBezTo>
                  <a:cubicBezTo>
                    <a:pt x="1136" y="0"/>
                    <a:pt x="1168" y="192"/>
                    <a:pt x="1200" y="192"/>
                  </a:cubicBezTo>
                  <a:cubicBezTo>
                    <a:pt x="1232" y="192"/>
                    <a:pt x="1264" y="0"/>
                    <a:pt x="1296" y="0"/>
                  </a:cubicBezTo>
                  <a:cubicBezTo>
                    <a:pt x="1328" y="0"/>
                    <a:pt x="1360" y="192"/>
                    <a:pt x="1392" y="192"/>
                  </a:cubicBezTo>
                  <a:cubicBezTo>
                    <a:pt x="1424" y="192"/>
                    <a:pt x="1456" y="0"/>
                    <a:pt x="1488" y="0"/>
                  </a:cubicBezTo>
                  <a:cubicBezTo>
                    <a:pt x="1520" y="0"/>
                    <a:pt x="1552" y="192"/>
                    <a:pt x="1584" y="192"/>
                  </a:cubicBezTo>
                  <a:cubicBezTo>
                    <a:pt x="1616" y="192"/>
                    <a:pt x="1648" y="0"/>
                    <a:pt x="1680" y="0"/>
                  </a:cubicBezTo>
                  <a:cubicBezTo>
                    <a:pt x="1712" y="0"/>
                    <a:pt x="1744" y="192"/>
                    <a:pt x="1776" y="192"/>
                  </a:cubicBezTo>
                  <a:cubicBezTo>
                    <a:pt x="1808" y="192"/>
                    <a:pt x="1840" y="0"/>
                    <a:pt x="1872" y="0"/>
                  </a:cubicBezTo>
                  <a:cubicBezTo>
                    <a:pt x="1904" y="0"/>
                    <a:pt x="1936" y="192"/>
                    <a:pt x="1968" y="192"/>
                  </a:cubicBezTo>
                  <a:cubicBezTo>
                    <a:pt x="2000" y="192"/>
                    <a:pt x="2032" y="0"/>
                    <a:pt x="2064" y="0"/>
                  </a:cubicBezTo>
                  <a:cubicBezTo>
                    <a:pt x="2096" y="0"/>
                    <a:pt x="2136" y="176"/>
                    <a:pt x="2160" y="192"/>
                  </a:cubicBezTo>
                  <a:cubicBezTo>
                    <a:pt x="2184" y="208"/>
                    <a:pt x="2160" y="112"/>
                    <a:pt x="2208" y="96"/>
                  </a:cubicBezTo>
                  <a:cubicBezTo>
                    <a:pt x="2256" y="80"/>
                    <a:pt x="2352" y="88"/>
                    <a:pt x="2448" y="96"/>
                  </a:cubicBezTo>
                </a:path>
              </a:pathLst>
            </a:custGeom>
            <a:noFill/>
            <a:ln w="28575" cmpd="sng">
              <a:solidFill>
                <a:srgbClr val="FF3399"/>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28686" name="Freeform 61"/>
            <p:cNvSpPr>
              <a:spLocks/>
            </p:cNvSpPr>
            <p:nvPr/>
          </p:nvSpPr>
          <p:spPr bwMode="auto">
            <a:xfrm rot="-7749909">
              <a:off x="1064" y="1864"/>
              <a:ext cx="1392" cy="64"/>
            </a:xfrm>
            <a:custGeom>
              <a:avLst/>
              <a:gdLst>
                <a:gd name="T0" fmla="*/ 0 w 2448"/>
                <a:gd name="T1" fmla="*/ 0 h 208"/>
                <a:gd name="T2" fmla="*/ 1 w 2448"/>
                <a:gd name="T3" fmla="*/ 0 h 208"/>
                <a:gd name="T4" fmla="*/ 1 w 2448"/>
                <a:gd name="T5" fmla="*/ 0 h 208"/>
                <a:gd name="T6" fmla="*/ 1 w 2448"/>
                <a:gd name="T7" fmla="*/ 0 h 208"/>
                <a:gd name="T8" fmla="*/ 1 w 2448"/>
                <a:gd name="T9" fmla="*/ 0 h 208"/>
                <a:gd name="T10" fmla="*/ 1 w 2448"/>
                <a:gd name="T11" fmla="*/ 0 h 208"/>
                <a:gd name="T12" fmla="*/ 1 w 2448"/>
                <a:gd name="T13" fmla="*/ 0 h 208"/>
                <a:gd name="T14" fmla="*/ 1 w 2448"/>
                <a:gd name="T15" fmla="*/ 0 h 208"/>
                <a:gd name="T16" fmla="*/ 1 w 2448"/>
                <a:gd name="T17" fmla="*/ 0 h 208"/>
                <a:gd name="T18" fmla="*/ 1 w 2448"/>
                <a:gd name="T19" fmla="*/ 0 h 208"/>
                <a:gd name="T20" fmla="*/ 1 w 2448"/>
                <a:gd name="T21" fmla="*/ 0 h 208"/>
                <a:gd name="T22" fmla="*/ 1 w 2448"/>
                <a:gd name="T23" fmla="*/ 0 h 208"/>
                <a:gd name="T24" fmla="*/ 1 w 2448"/>
                <a:gd name="T25" fmla="*/ 0 h 208"/>
                <a:gd name="T26" fmla="*/ 1 w 2448"/>
                <a:gd name="T27" fmla="*/ 0 h 208"/>
                <a:gd name="T28" fmla="*/ 1 w 2448"/>
                <a:gd name="T29" fmla="*/ 0 h 208"/>
                <a:gd name="T30" fmla="*/ 1 w 2448"/>
                <a:gd name="T31" fmla="*/ 0 h 208"/>
                <a:gd name="T32" fmla="*/ 1 w 2448"/>
                <a:gd name="T33" fmla="*/ 0 h 208"/>
                <a:gd name="T34" fmla="*/ 1 w 2448"/>
                <a:gd name="T35" fmla="*/ 0 h 208"/>
                <a:gd name="T36" fmla="*/ 1 w 2448"/>
                <a:gd name="T37" fmla="*/ 0 h 208"/>
                <a:gd name="T38" fmla="*/ 1 w 2448"/>
                <a:gd name="T39" fmla="*/ 0 h 208"/>
                <a:gd name="T40" fmla="*/ 1 w 2448"/>
                <a:gd name="T41" fmla="*/ 0 h 208"/>
                <a:gd name="T42" fmla="*/ 1 w 2448"/>
                <a:gd name="T43" fmla="*/ 0 h 208"/>
                <a:gd name="T44" fmla="*/ 1 w 2448"/>
                <a:gd name="T45" fmla="*/ 0 h 208"/>
                <a:gd name="T46" fmla="*/ 1 w 2448"/>
                <a:gd name="T47" fmla="*/ 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48"/>
                <a:gd name="T73" fmla="*/ 0 h 208"/>
                <a:gd name="T74" fmla="*/ 2448 w 2448"/>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48" h="208">
                  <a:moveTo>
                    <a:pt x="0" y="96"/>
                  </a:moveTo>
                  <a:cubicBezTo>
                    <a:pt x="28" y="152"/>
                    <a:pt x="56" y="208"/>
                    <a:pt x="96" y="192"/>
                  </a:cubicBezTo>
                  <a:cubicBezTo>
                    <a:pt x="136" y="176"/>
                    <a:pt x="200" y="0"/>
                    <a:pt x="240" y="0"/>
                  </a:cubicBezTo>
                  <a:cubicBezTo>
                    <a:pt x="280" y="0"/>
                    <a:pt x="296" y="192"/>
                    <a:pt x="336" y="192"/>
                  </a:cubicBezTo>
                  <a:cubicBezTo>
                    <a:pt x="376" y="192"/>
                    <a:pt x="440" y="0"/>
                    <a:pt x="480" y="0"/>
                  </a:cubicBezTo>
                  <a:cubicBezTo>
                    <a:pt x="520" y="0"/>
                    <a:pt x="536" y="192"/>
                    <a:pt x="576" y="192"/>
                  </a:cubicBezTo>
                  <a:cubicBezTo>
                    <a:pt x="616" y="192"/>
                    <a:pt x="680" y="0"/>
                    <a:pt x="720" y="0"/>
                  </a:cubicBezTo>
                  <a:cubicBezTo>
                    <a:pt x="760" y="0"/>
                    <a:pt x="784" y="192"/>
                    <a:pt x="816" y="192"/>
                  </a:cubicBezTo>
                  <a:cubicBezTo>
                    <a:pt x="848" y="192"/>
                    <a:pt x="880" y="0"/>
                    <a:pt x="912" y="0"/>
                  </a:cubicBezTo>
                  <a:cubicBezTo>
                    <a:pt x="944" y="0"/>
                    <a:pt x="976" y="192"/>
                    <a:pt x="1008" y="192"/>
                  </a:cubicBezTo>
                  <a:cubicBezTo>
                    <a:pt x="1040" y="192"/>
                    <a:pt x="1072" y="0"/>
                    <a:pt x="1104" y="0"/>
                  </a:cubicBezTo>
                  <a:cubicBezTo>
                    <a:pt x="1136" y="0"/>
                    <a:pt x="1168" y="192"/>
                    <a:pt x="1200" y="192"/>
                  </a:cubicBezTo>
                  <a:cubicBezTo>
                    <a:pt x="1232" y="192"/>
                    <a:pt x="1264" y="0"/>
                    <a:pt x="1296" y="0"/>
                  </a:cubicBezTo>
                  <a:cubicBezTo>
                    <a:pt x="1328" y="0"/>
                    <a:pt x="1360" y="192"/>
                    <a:pt x="1392" y="192"/>
                  </a:cubicBezTo>
                  <a:cubicBezTo>
                    <a:pt x="1424" y="192"/>
                    <a:pt x="1456" y="0"/>
                    <a:pt x="1488" y="0"/>
                  </a:cubicBezTo>
                  <a:cubicBezTo>
                    <a:pt x="1520" y="0"/>
                    <a:pt x="1552" y="192"/>
                    <a:pt x="1584" y="192"/>
                  </a:cubicBezTo>
                  <a:cubicBezTo>
                    <a:pt x="1616" y="192"/>
                    <a:pt x="1648" y="0"/>
                    <a:pt x="1680" y="0"/>
                  </a:cubicBezTo>
                  <a:cubicBezTo>
                    <a:pt x="1712" y="0"/>
                    <a:pt x="1744" y="192"/>
                    <a:pt x="1776" y="192"/>
                  </a:cubicBezTo>
                  <a:cubicBezTo>
                    <a:pt x="1808" y="192"/>
                    <a:pt x="1840" y="0"/>
                    <a:pt x="1872" y="0"/>
                  </a:cubicBezTo>
                  <a:cubicBezTo>
                    <a:pt x="1904" y="0"/>
                    <a:pt x="1936" y="192"/>
                    <a:pt x="1968" y="192"/>
                  </a:cubicBezTo>
                  <a:cubicBezTo>
                    <a:pt x="2000" y="192"/>
                    <a:pt x="2032" y="0"/>
                    <a:pt x="2064" y="0"/>
                  </a:cubicBezTo>
                  <a:cubicBezTo>
                    <a:pt x="2096" y="0"/>
                    <a:pt x="2136" y="176"/>
                    <a:pt x="2160" y="192"/>
                  </a:cubicBezTo>
                  <a:cubicBezTo>
                    <a:pt x="2184" y="208"/>
                    <a:pt x="2160" y="112"/>
                    <a:pt x="2208" y="96"/>
                  </a:cubicBezTo>
                  <a:cubicBezTo>
                    <a:pt x="2256" y="80"/>
                    <a:pt x="2352" y="88"/>
                    <a:pt x="2448" y="96"/>
                  </a:cubicBezTo>
                </a:path>
              </a:pathLst>
            </a:custGeom>
            <a:noFill/>
            <a:ln w="28575" cmpd="sng">
              <a:solidFill>
                <a:srgbClr val="FF3399"/>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28687" name="Text Box 63"/>
            <p:cNvSpPr txBox="1">
              <a:spLocks noChangeArrowheads="1"/>
            </p:cNvSpPr>
            <p:nvPr/>
          </p:nvSpPr>
          <p:spPr bwMode="auto">
            <a:xfrm>
              <a:off x="1296" y="3648"/>
              <a:ext cx="105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t>漏洩線量</a:t>
              </a:r>
            </a:p>
          </p:txBody>
        </p:sp>
        <p:sp>
          <p:nvSpPr>
            <p:cNvPr id="28688" name="AutoShape 64"/>
            <p:cNvSpPr>
              <a:spLocks noChangeArrowheads="1"/>
            </p:cNvSpPr>
            <p:nvPr/>
          </p:nvSpPr>
          <p:spPr bwMode="auto">
            <a:xfrm>
              <a:off x="2928" y="816"/>
              <a:ext cx="1920" cy="816"/>
            </a:xfrm>
            <a:prstGeom prst="curvedDownArrow">
              <a:avLst>
                <a:gd name="adj1" fmla="val 32843"/>
                <a:gd name="adj2" fmla="val 93867"/>
                <a:gd name="adj3" fmla="val 32352"/>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89" name="Text Box 71"/>
            <p:cNvSpPr txBox="1">
              <a:spLocks noChangeArrowheads="1"/>
            </p:cNvSpPr>
            <p:nvPr/>
          </p:nvSpPr>
          <p:spPr bwMode="auto">
            <a:xfrm>
              <a:off x="3984" y="2784"/>
              <a:ext cx="110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表面汚染</a:t>
              </a:r>
            </a:p>
          </p:txBody>
        </p:sp>
        <p:sp>
          <p:nvSpPr>
            <p:cNvPr id="28690" name="AutoShape 77"/>
            <p:cNvSpPr>
              <a:spLocks noChangeArrowheads="1"/>
            </p:cNvSpPr>
            <p:nvPr/>
          </p:nvSpPr>
          <p:spPr bwMode="auto">
            <a:xfrm>
              <a:off x="2976" y="3120"/>
              <a:ext cx="1680" cy="528"/>
            </a:xfrm>
            <a:prstGeom prst="curvedUpArrow">
              <a:avLst>
                <a:gd name="adj1" fmla="val 43176"/>
                <a:gd name="adj2" fmla="val 106812"/>
                <a:gd name="adj3" fmla="val 33333"/>
              </a:avLst>
            </a:prstGeom>
            <a:solidFill>
              <a:schemeClr val="tx2"/>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nvGrpSpPr>
          <p:cNvPr id="6" name="Group 86"/>
          <p:cNvGrpSpPr>
            <a:grpSpLocks/>
          </p:cNvGrpSpPr>
          <p:nvPr/>
        </p:nvGrpSpPr>
        <p:grpSpPr bwMode="auto">
          <a:xfrm>
            <a:off x="1752600" y="2514600"/>
            <a:ext cx="4724400" cy="2743200"/>
            <a:chOff x="1200" y="1584"/>
            <a:chExt cx="2976" cy="1680"/>
          </a:xfrm>
        </p:grpSpPr>
        <p:sp>
          <p:nvSpPr>
            <p:cNvPr id="28678" name="AutoShape 47"/>
            <p:cNvSpPr>
              <a:spLocks noChangeArrowheads="1"/>
            </p:cNvSpPr>
            <p:nvPr/>
          </p:nvSpPr>
          <p:spPr bwMode="auto">
            <a:xfrm>
              <a:off x="1200" y="1584"/>
              <a:ext cx="2976" cy="1680"/>
            </a:xfrm>
            <a:prstGeom prst="cube">
              <a:avLst>
                <a:gd name="adj" fmla="val 39921"/>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8679" name="Line 48"/>
            <p:cNvSpPr>
              <a:spLocks noChangeShapeType="1"/>
            </p:cNvSpPr>
            <p:nvPr/>
          </p:nvSpPr>
          <p:spPr bwMode="auto">
            <a:xfrm flipV="1">
              <a:off x="1200" y="2592"/>
              <a:ext cx="720" cy="67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680" name="Line 49"/>
            <p:cNvSpPr>
              <a:spLocks noChangeShapeType="1"/>
            </p:cNvSpPr>
            <p:nvPr/>
          </p:nvSpPr>
          <p:spPr bwMode="auto">
            <a:xfrm>
              <a:off x="1920" y="1584"/>
              <a:ext cx="0" cy="100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681" name="Line 50"/>
            <p:cNvSpPr>
              <a:spLocks noChangeShapeType="1"/>
            </p:cNvSpPr>
            <p:nvPr/>
          </p:nvSpPr>
          <p:spPr bwMode="auto">
            <a:xfrm flipV="1">
              <a:off x="1920" y="2592"/>
              <a:ext cx="225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8682" name="Text Box 80"/>
            <p:cNvSpPr txBox="1">
              <a:spLocks noChangeArrowheads="1"/>
            </p:cNvSpPr>
            <p:nvPr/>
          </p:nvSpPr>
          <p:spPr bwMode="auto">
            <a:xfrm>
              <a:off x="2256" y="1762"/>
              <a:ext cx="14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i="1">
                  <a:solidFill>
                    <a:schemeClr val="folHlink"/>
                  </a:solidFill>
                </a:rPr>
                <a:t>“管理区域”</a:t>
              </a:r>
            </a:p>
          </p:txBody>
        </p:sp>
        <p:sp>
          <p:nvSpPr>
            <p:cNvPr id="28683" name="Line 85"/>
            <p:cNvSpPr>
              <a:spLocks noChangeShapeType="1"/>
            </p:cNvSpPr>
            <p:nvPr/>
          </p:nvSpPr>
          <p:spPr bwMode="auto">
            <a:xfrm>
              <a:off x="4176" y="1584"/>
              <a:ext cx="0" cy="100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pic>
        <p:nvPicPr>
          <p:cNvPr id="32" name="Picture 1"/>
          <p:cNvPicPr>
            <a:picLocks noChangeAspect="1" noChangeArrowheads="1"/>
          </p:cNvPicPr>
          <p:nvPr/>
        </p:nvPicPr>
        <p:blipFill>
          <a:blip r:embed="rId3" cstate="print"/>
          <a:srcRect/>
          <a:stretch>
            <a:fillRect/>
          </a:stretch>
        </p:blipFill>
        <p:spPr bwMode="auto">
          <a:xfrm>
            <a:off x="3995936" y="4077072"/>
            <a:ext cx="438696" cy="438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990600" y="1371600"/>
            <a:ext cx="74676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800" dirty="0">
                <a:solidFill>
                  <a:schemeClr val="tx2"/>
                </a:solidFill>
                <a:latin typeface="Swiss721" charset="0"/>
              </a:rPr>
              <a:t>管理区域に持ち込めないもの</a:t>
            </a:r>
          </a:p>
        </p:txBody>
      </p:sp>
      <p:grpSp>
        <p:nvGrpSpPr>
          <p:cNvPr id="11" name="グループ化 10"/>
          <p:cNvGrpSpPr/>
          <p:nvPr/>
        </p:nvGrpSpPr>
        <p:grpSpPr>
          <a:xfrm>
            <a:off x="762000" y="1981200"/>
            <a:ext cx="7696200" cy="4038600"/>
            <a:chOff x="762000" y="1981200"/>
            <a:chExt cx="7696200" cy="4038600"/>
          </a:xfrm>
        </p:grpSpPr>
        <p:sp>
          <p:nvSpPr>
            <p:cNvPr id="29698" name="Rectangle 3"/>
            <p:cNvSpPr>
              <a:spLocks noChangeArrowheads="1"/>
            </p:cNvSpPr>
            <p:nvPr/>
          </p:nvSpPr>
          <p:spPr bwMode="auto">
            <a:xfrm>
              <a:off x="762000" y="1981200"/>
              <a:ext cx="7696200" cy="4038600"/>
            </a:xfrm>
            <a:prstGeom prst="rect">
              <a:avLst/>
            </a:prstGeom>
            <a:no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pic>
          <p:nvPicPr>
            <p:cNvPr id="59398" name="Picture 6" descr="C:\Program Files\Common Files\Microsoft Shared\Clipart\cagcat50\BD08911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0"/>
              <a:ext cx="196532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1219200" y="236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dirty="0">
                  <a:sym typeface="Symbol" pitchFamily="18" charset="2"/>
                </a:rPr>
                <a:t></a:t>
              </a:r>
              <a:r>
                <a:rPr kumimoji="0" lang="ja-JP" altLang="en-US" sz="2400" dirty="0">
                  <a:latin typeface="Swiss721" charset="0"/>
                </a:rPr>
                <a:t> 食品, 飲み物, タバコ </a:t>
              </a:r>
            </a:p>
          </p:txBody>
        </p:sp>
        <p:sp>
          <p:nvSpPr>
            <p:cNvPr id="29702" name="Text Box 9"/>
            <p:cNvSpPr txBox="1">
              <a:spLocks noChangeArrowheads="1"/>
            </p:cNvSpPr>
            <p:nvPr/>
          </p:nvSpPr>
          <p:spPr bwMode="auto">
            <a:xfrm>
              <a:off x="1219200" y="3149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a:sym typeface="Symbol" pitchFamily="18" charset="2"/>
                </a:rPr>
                <a:t></a:t>
              </a:r>
              <a:r>
                <a:rPr kumimoji="0" lang="ja-JP" altLang="en-US" sz="2000"/>
                <a:t> </a:t>
              </a:r>
              <a:r>
                <a:rPr kumimoji="0" lang="ja-JP" altLang="en-US" sz="2400">
                  <a:latin typeface="Swiss721" charset="0"/>
                </a:rPr>
                <a:t> ハンドバッグ, かばん</a:t>
              </a:r>
              <a:endParaRPr kumimoji="0" lang="ja-JP" altLang="en-US" sz="2000"/>
            </a:p>
          </p:txBody>
        </p:sp>
        <p:sp>
          <p:nvSpPr>
            <p:cNvPr id="29703" name="Text Box 10"/>
            <p:cNvSpPr txBox="1">
              <a:spLocks noChangeArrowheads="1"/>
            </p:cNvSpPr>
            <p:nvPr/>
          </p:nvSpPr>
          <p:spPr bwMode="auto">
            <a:xfrm>
              <a:off x="1219200" y="3937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dirty="0">
                  <a:sym typeface="Symbol" pitchFamily="18" charset="2"/>
                </a:rPr>
                <a:t></a:t>
              </a:r>
              <a:r>
                <a:rPr kumimoji="0" lang="ja-JP" altLang="en-US" sz="2400" dirty="0">
                  <a:latin typeface="Swiss721" charset="0"/>
                </a:rPr>
                <a:t>  化粧品, ハンカチ, タオル</a:t>
              </a:r>
              <a:endParaRPr kumimoji="0" lang="ja-JP" altLang="en-US" sz="2000" dirty="0"/>
            </a:p>
          </p:txBody>
        </p:sp>
        <p:sp>
          <p:nvSpPr>
            <p:cNvPr id="29704" name="Text Box 11"/>
            <p:cNvSpPr txBox="1">
              <a:spLocks noChangeArrowheads="1"/>
            </p:cNvSpPr>
            <p:nvPr/>
          </p:nvSpPr>
          <p:spPr bwMode="auto">
            <a:xfrm>
              <a:off x="1219200" y="4724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a:sym typeface="Symbol" pitchFamily="18" charset="2"/>
                </a:rPr>
                <a:t></a:t>
              </a:r>
              <a:r>
                <a:rPr kumimoji="0" lang="ja-JP" altLang="en-US" sz="2400">
                  <a:latin typeface="Swiss721" charset="0"/>
                </a:rPr>
                <a:t>　財布, 宝石, 高価な物品</a:t>
              </a:r>
              <a:endParaRPr kumimoji="0" lang="ja-JP" altLang="en-US" sz="2000"/>
            </a:p>
          </p:txBody>
        </p:sp>
      </p:grpSp>
      <p:sp>
        <p:nvSpPr>
          <p:cNvPr id="29705" name="Oval 14"/>
          <p:cNvSpPr>
            <a:spLocks noChangeArrowheads="1"/>
          </p:cNvSpPr>
          <p:nvPr/>
        </p:nvSpPr>
        <p:spPr bwMode="auto">
          <a:xfrm>
            <a:off x="1752600" y="457200"/>
            <a:ext cx="5715000" cy="76200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9706" name="Text Box 15"/>
          <p:cNvSpPr txBox="1">
            <a:spLocks noChangeArrowheads="1"/>
          </p:cNvSpPr>
          <p:nvPr/>
        </p:nvSpPr>
        <p:spPr bwMode="auto">
          <a:xfrm>
            <a:off x="1905000" y="6096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安全取扱いの基本ルール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oup 50"/>
          <p:cNvGrpSpPr>
            <a:grpSpLocks/>
          </p:cNvGrpSpPr>
          <p:nvPr/>
        </p:nvGrpSpPr>
        <p:grpSpPr bwMode="auto">
          <a:xfrm>
            <a:off x="1752600" y="381000"/>
            <a:ext cx="5715000" cy="762000"/>
            <a:chOff x="1104" y="240"/>
            <a:chExt cx="3600" cy="480"/>
          </a:xfrm>
        </p:grpSpPr>
        <p:sp>
          <p:nvSpPr>
            <p:cNvPr id="30753" name="Oval 3"/>
            <p:cNvSpPr>
              <a:spLocks noChangeArrowheads="1"/>
            </p:cNvSpPr>
            <p:nvPr/>
          </p:nvSpPr>
          <p:spPr bwMode="auto">
            <a:xfrm>
              <a:off x="1104" y="240"/>
              <a:ext cx="3600" cy="48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54" name="Text Box 2"/>
            <p:cNvSpPr txBox="1">
              <a:spLocks noChangeArrowheads="1"/>
            </p:cNvSpPr>
            <p:nvPr/>
          </p:nvSpPr>
          <p:spPr bwMode="auto">
            <a:xfrm>
              <a:off x="1200" y="336"/>
              <a:ext cx="33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安全取扱いの基本ルール</a:t>
              </a:r>
            </a:p>
          </p:txBody>
        </p:sp>
      </p:grpSp>
      <p:grpSp>
        <p:nvGrpSpPr>
          <p:cNvPr id="3" name="Group 46"/>
          <p:cNvGrpSpPr>
            <a:grpSpLocks/>
          </p:cNvGrpSpPr>
          <p:nvPr/>
        </p:nvGrpSpPr>
        <p:grpSpPr bwMode="auto">
          <a:xfrm>
            <a:off x="1290638" y="1600200"/>
            <a:ext cx="6564312" cy="1833563"/>
            <a:chOff x="1104" y="1008"/>
            <a:chExt cx="4135" cy="1155"/>
          </a:xfrm>
        </p:grpSpPr>
        <p:sp>
          <p:nvSpPr>
            <p:cNvPr id="30750" name="Text Box 4"/>
            <p:cNvSpPr txBox="1">
              <a:spLocks noChangeArrowheads="1"/>
            </p:cNvSpPr>
            <p:nvPr/>
          </p:nvSpPr>
          <p:spPr bwMode="auto">
            <a:xfrm>
              <a:off x="1104" y="1008"/>
              <a:ext cx="4135" cy="28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solidFill>
                    <a:schemeClr val="folHlink"/>
                  </a:solidFill>
                  <a:ea typeface="麗流隷書" pitchFamily="1" charset="-128"/>
                  <a:sym typeface="Symbol" pitchFamily="18" charset="2"/>
                </a:rPr>
                <a:t></a:t>
              </a:r>
              <a:r>
                <a:rPr lang="ja-JP" altLang="en-US" sz="2400">
                  <a:ea typeface="麗流隷書" pitchFamily="1" charset="-128"/>
                  <a:sym typeface="Symbol" pitchFamily="18" charset="2"/>
                </a:rPr>
                <a:t>　</a:t>
              </a:r>
              <a:r>
                <a:rPr lang="ja-JP" altLang="en-US" sz="2400">
                  <a:ea typeface="ＭＳ ゴシック" pitchFamily="49" charset="-128"/>
                  <a:sym typeface="Symbol" pitchFamily="18" charset="2"/>
                </a:rPr>
                <a:t>ガラス線量計の着用</a:t>
              </a:r>
              <a:r>
                <a:rPr lang="ja-JP" altLang="en-US" sz="1800">
                  <a:ea typeface="ＭＳ ゴシック" pitchFamily="49" charset="-128"/>
                  <a:sym typeface="Symbol" pitchFamily="18" charset="2"/>
                </a:rPr>
                <a:t>（入室するときは必ず）</a:t>
              </a:r>
              <a:endParaRPr lang="ja-JP" altLang="en-US" sz="2400">
                <a:ea typeface="ＭＳ ゴシック" pitchFamily="49" charset="-128"/>
              </a:endParaRPr>
            </a:p>
          </p:txBody>
        </p:sp>
        <p:sp>
          <p:nvSpPr>
            <p:cNvPr id="30751" name="Text Box 5"/>
            <p:cNvSpPr txBox="1">
              <a:spLocks noChangeArrowheads="1"/>
            </p:cNvSpPr>
            <p:nvPr/>
          </p:nvSpPr>
          <p:spPr bwMode="auto">
            <a:xfrm>
              <a:off x="1104" y="1440"/>
              <a:ext cx="4135" cy="288"/>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solidFill>
                    <a:schemeClr val="folHlink"/>
                  </a:solidFill>
                  <a:ea typeface="麗流隷書" pitchFamily="1" charset="-128"/>
                  <a:sym typeface="Symbol" pitchFamily="18" charset="2"/>
                </a:rPr>
                <a:t></a:t>
              </a:r>
              <a:r>
                <a:rPr lang="ja-JP" altLang="en-US" sz="2400">
                  <a:ea typeface="麗流隷書" pitchFamily="1" charset="-128"/>
                  <a:sym typeface="Symbol" pitchFamily="18" charset="2"/>
                </a:rPr>
                <a:t>　</a:t>
              </a:r>
              <a:r>
                <a:rPr lang="ja-JP" altLang="en-US" sz="2400">
                  <a:ea typeface="ＭＳ ゴシック" pitchFamily="49" charset="-128"/>
                  <a:sym typeface="Symbol" pitchFamily="18" charset="2"/>
                </a:rPr>
                <a:t>指定した黄衣の着用</a:t>
              </a:r>
              <a:r>
                <a:rPr lang="ja-JP" altLang="en-US" sz="1800">
                  <a:ea typeface="HG丸ｺﾞｼｯｸM-PRO" pitchFamily="50" charset="-128"/>
                  <a:sym typeface="Symbol" pitchFamily="18" charset="2"/>
                </a:rPr>
                <a:t>（入室するときは必ず）</a:t>
              </a:r>
            </a:p>
          </p:txBody>
        </p:sp>
        <p:sp>
          <p:nvSpPr>
            <p:cNvPr id="30752" name="Text Box 7"/>
            <p:cNvSpPr txBox="1">
              <a:spLocks noChangeArrowheads="1"/>
            </p:cNvSpPr>
            <p:nvPr/>
          </p:nvSpPr>
          <p:spPr bwMode="auto">
            <a:xfrm>
              <a:off x="1104" y="1872"/>
              <a:ext cx="4135" cy="291"/>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solidFill>
                    <a:schemeClr val="folHlink"/>
                  </a:solidFill>
                  <a:ea typeface="麗流隷書" pitchFamily="1" charset="-128"/>
                  <a:sym typeface="Symbol" pitchFamily="18" charset="2"/>
                </a:rPr>
                <a:t></a:t>
              </a:r>
              <a:r>
                <a:rPr lang="ja-JP" altLang="en-US" sz="2400">
                  <a:ea typeface="麗流隷書" pitchFamily="1" charset="-128"/>
                  <a:sym typeface="Symbol" pitchFamily="18" charset="2"/>
                </a:rPr>
                <a:t>　</a:t>
              </a:r>
              <a:r>
                <a:rPr lang="ja-JP" altLang="en-US" sz="2400">
                  <a:ea typeface="ＭＳ ゴシック" pitchFamily="49" charset="-128"/>
                  <a:sym typeface="Symbol" pitchFamily="18" charset="2"/>
                </a:rPr>
                <a:t>指定したスリッパ・クロックスへ履き替え</a:t>
              </a:r>
              <a:endParaRPr lang="ja-JP" altLang="en-US" sz="1800">
                <a:ea typeface="ＭＳ ゴシック" pitchFamily="49" charset="-128"/>
                <a:sym typeface="Symbol" pitchFamily="18" charset="2"/>
              </a:endParaRPr>
            </a:p>
          </p:txBody>
        </p:sp>
      </p:grpSp>
      <p:sp>
        <p:nvSpPr>
          <p:cNvPr id="30724" name="Line 14"/>
          <p:cNvSpPr>
            <a:spLocks noChangeShapeType="1"/>
          </p:cNvSpPr>
          <p:nvPr/>
        </p:nvSpPr>
        <p:spPr bwMode="auto">
          <a:xfrm flipV="1">
            <a:off x="3935413" y="5475288"/>
            <a:ext cx="1141412" cy="0"/>
          </a:xfrm>
          <a:prstGeom prst="line">
            <a:avLst/>
          </a:prstGeom>
          <a:noFill/>
          <a:ln w="76200">
            <a:solidFill>
              <a:srgbClr val="FF6600"/>
            </a:solidFill>
            <a:prstDash val="sysDot"/>
            <a:round/>
            <a:headEnd type="triangle" w="med" len="me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ja-JP" altLang="en-US"/>
          </a:p>
        </p:txBody>
      </p:sp>
      <p:sp>
        <p:nvSpPr>
          <p:cNvPr id="30725" name="Line 15"/>
          <p:cNvSpPr>
            <a:spLocks noChangeShapeType="1"/>
          </p:cNvSpPr>
          <p:nvPr/>
        </p:nvSpPr>
        <p:spPr bwMode="auto">
          <a:xfrm flipH="1">
            <a:off x="2743200" y="3657600"/>
            <a:ext cx="490538" cy="690563"/>
          </a:xfrm>
          <a:prstGeom prst="line">
            <a:avLst/>
          </a:prstGeom>
          <a:noFill/>
          <a:ln w="76200">
            <a:solidFill>
              <a:srgbClr val="FF6600"/>
            </a:solidFill>
            <a:prstDash val="sysDot"/>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ja-JP" altLang="en-US"/>
          </a:p>
        </p:txBody>
      </p:sp>
      <p:grpSp>
        <p:nvGrpSpPr>
          <p:cNvPr id="30726" name="Group 19"/>
          <p:cNvGrpSpPr>
            <a:grpSpLocks/>
          </p:cNvGrpSpPr>
          <p:nvPr/>
        </p:nvGrpSpPr>
        <p:grpSpPr bwMode="auto">
          <a:xfrm>
            <a:off x="1836738" y="4508500"/>
            <a:ext cx="906462" cy="381000"/>
            <a:chOff x="3936" y="2736"/>
            <a:chExt cx="768" cy="336"/>
          </a:xfrm>
        </p:grpSpPr>
        <p:sp>
          <p:nvSpPr>
            <p:cNvPr id="30741" name="AutoShape 20"/>
            <p:cNvSpPr>
              <a:spLocks noChangeArrowheads="1"/>
            </p:cNvSpPr>
            <p:nvPr/>
          </p:nvSpPr>
          <p:spPr bwMode="auto">
            <a:xfrm rot="494608">
              <a:off x="4237" y="2736"/>
              <a:ext cx="128" cy="192"/>
            </a:xfrm>
            <a:prstGeom prst="moon">
              <a:avLst>
                <a:gd name="adj" fmla="val 83333"/>
              </a:avLst>
            </a:prstGeom>
            <a:solidFill>
              <a:schemeClr val="accent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6647" name="Oval 21"/>
            <p:cNvSpPr>
              <a:spLocks noChangeArrowheads="1"/>
            </p:cNvSpPr>
            <p:nvPr/>
          </p:nvSpPr>
          <p:spPr bwMode="auto">
            <a:xfrm flipV="1">
              <a:off x="4021" y="2784"/>
              <a:ext cx="683" cy="144"/>
            </a:xfrm>
            <a:prstGeom prst="ellipse">
              <a:avLst/>
            </a:prstGeom>
            <a:solidFill>
              <a:schemeClr val="accent5"/>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sp>
          <p:nvSpPr>
            <p:cNvPr id="26648" name="AutoShape 22"/>
            <p:cNvSpPr>
              <a:spLocks noChangeArrowheads="1"/>
            </p:cNvSpPr>
            <p:nvPr/>
          </p:nvSpPr>
          <p:spPr bwMode="auto">
            <a:xfrm>
              <a:off x="4031" y="2736"/>
              <a:ext cx="300" cy="192"/>
            </a:xfrm>
            <a:prstGeom prst="moon">
              <a:avLst>
                <a:gd name="adj" fmla="val 74403"/>
              </a:avLst>
            </a:prstGeom>
            <a:solidFill>
              <a:schemeClr val="accent5"/>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sp>
          <p:nvSpPr>
            <p:cNvPr id="26649" name="AutoShape 23"/>
            <p:cNvSpPr>
              <a:spLocks noChangeArrowheads="1"/>
            </p:cNvSpPr>
            <p:nvPr/>
          </p:nvSpPr>
          <p:spPr bwMode="auto">
            <a:xfrm rot="4016976">
              <a:off x="4268" y="2703"/>
              <a:ext cx="90" cy="156"/>
            </a:xfrm>
            <a:prstGeom prst="moon">
              <a:avLst>
                <a:gd name="adj" fmla="val 66681"/>
              </a:avLst>
            </a:prstGeom>
            <a:solidFill>
              <a:schemeClr val="accent5">
                <a:lumMod val="25000"/>
              </a:schemeClr>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grpSp>
          <p:nvGrpSpPr>
            <p:cNvPr id="30745" name="Group 24"/>
            <p:cNvGrpSpPr>
              <a:grpSpLocks/>
            </p:cNvGrpSpPr>
            <p:nvPr/>
          </p:nvGrpSpPr>
          <p:grpSpPr bwMode="auto">
            <a:xfrm>
              <a:off x="3936" y="2880"/>
              <a:ext cx="683" cy="192"/>
              <a:chOff x="3888" y="3264"/>
              <a:chExt cx="768" cy="192"/>
            </a:xfrm>
          </p:grpSpPr>
          <p:sp>
            <p:nvSpPr>
              <p:cNvPr id="30746" name="AutoShape 25"/>
              <p:cNvSpPr>
                <a:spLocks noChangeArrowheads="1"/>
              </p:cNvSpPr>
              <p:nvPr/>
            </p:nvSpPr>
            <p:spPr bwMode="auto">
              <a:xfrm rot="494608">
                <a:off x="4131" y="3264"/>
                <a:ext cx="144" cy="192"/>
              </a:xfrm>
              <a:prstGeom prst="moon">
                <a:avLst>
                  <a:gd name="adj" fmla="val 83333"/>
                </a:avLst>
              </a:prstGeom>
              <a:solidFill>
                <a:schemeClr val="accent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6652" name="Oval 26"/>
              <p:cNvSpPr>
                <a:spLocks noChangeArrowheads="1"/>
              </p:cNvSpPr>
              <p:nvPr/>
            </p:nvSpPr>
            <p:spPr bwMode="auto">
              <a:xfrm flipV="1">
                <a:off x="3888" y="3312"/>
                <a:ext cx="768" cy="144"/>
              </a:xfrm>
              <a:prstGeom prst="ellipse">
                <a:avLst/>
              </a:prstGeom>
              <a:solidFill>
                <a:schemeClr val="accent5"/>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sp>
            <p:nvSpPr>
              <p:cNvPr id="26653" name="AutoShape 27"/>
              <p:cNvSpPr>
                <a:spLocks noChangeArrowheads="1"/>
              </p:cNvSpPr>
              <p:nvPr/>
            </p:nvSpPr>
            <p:spPr bwMode="auto">
              <a:xfrm>
                <a:off x="3888" y="3264"/>
                <a:ext cx="336" cy="192"/>
              </a:xfrm>
              <a:prstGeom prst="moon">
                <a:avLst>
                  <a:gd name="adj" fmla="val 74403"/>
                </a:avLst>
              </a:prstGeom>
              <a:solidFill>
                <a:schemeClr val="accent5"/>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sp>
            <p:nvSpPr>
              <p:cNvPr id="26654" name="AutoShape 28"/>
              <p:cNvSpPr>
                <a:spLocks noChangeArrowheads="1"/>
              </p:cNvSpPr>
              <p:nvPr/>
            </p:nvSpPr>
            <p:spPr bwMode="auto">
              <a:xfrm rot="4016976">
                <a:off x="4171" y="3223"/>
                <a:ext cx="91" cy="177"/>
              </a:xfrm>
              <a:prstGeom prst="moon">
                <a:avLst>
                  <a:gd name="adj" fmla="val 66681"/>
                </a:avLst>
              </a:prstGeom>
              <a:solidFill>
                <a:schemeClr val="accent5">
                  <a:lumMod val="25000"/>
                </a:schemeClr>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endParaRPr lang="ja-JP" altLang="en-US" sz="2400"/>
              </a:p>
            </p:txBody>
          </p:sp>
        </p:grpSp>
      </p:grpSp>
      <p:grpSp>
        <p:nvGrpSpPr>
          <p:cNvPr id="30727" name="Group 29"/>
          <p:cNvGrpSpPr>
            <a:grpSpLocks/>
          </p:cNvGrpSpPr>
          <p:nvPr/>
        </p:nvGrpSpPr>
        <p:grpSpPr bwMode="auto">
          <a:xfrm>
            <a:off x="6210300" y="4498975"/>
            <a:ext cx="906463" cy="381000"/>
            <a:chOff x="1008" y="2208"/>
            <a:chExt cx="624" cy="240"/>
          </a:xfrm>
        </p:grpSpPr>
        <p:sp>
          <p:nvSpPr>
            <p:cNvPr id="30733" name="AutoShape 30"/>
            <p:cNvSpPr>
              <a:spLocks noChangeArrowheads="1"/>
            </p:cNvSpPr>
            <p:nvPr/>
          </p:nvSpPr>
          <p:spPr bwMode="auto">
            <a:xfrm rot="21105392" flipH="1">
              <a:off x="1283" y="2208"/>
              <a:ext cx="104" cy="137"/>
            </a:xfrm>
            <a:prstGeom prst="moon">
              <a:avLst>
                <a:gd name="adj" fmla="val 83333"/>
              </a:avLst>
            </a:prstGeom>
            <a:solidFill>
              <a:srgbClr val="33CC33"/>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4" name="Oval 31"/>
            <p:cNvSpPr>
              <a:spLocks noChangeArrowheads="1"/>
            </p:cNvSpPr>
            <p:nvPr/>
          </p:nvSpPr>
          <p:spPr bwMode="auto">
            <a:xfrm flipH="1" flipV="1">
              <a:off x="1008" y="2242"/>
              <a:ext cx="555" cy="103"/>
            </a:xfrm>
            <a:prstGeom prst="ellipse">
              <a:avLst/>
            </a:prstGeom>
            <a:solidFill>
              <a:srgbClr val="66FF66"/>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5" name="AutoShape 32"/>
            <p:cNvSpPr>
              <a:spLocks noChangeArrowheads="1"/>
            </p:cNvSpPr>
            <p:nvPr/>
          </p:nvSpPr>
          <p:spPr bwMode="auto">
            <a:xfrm flipH="1">
              <a:off x="1311" y="2208"/>
              <a:ext cx="243" cy="137"/>
            </a:xfrm>
            <a:prstGeom prst="moon">
              <a:avLst>
                <a:gd name="adj" fmla="val 74403"/>
              </a:avLst>
            </a:prstGeom>
            <a:solidFill>
              <a:srgbClr val="33CC33"/>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6" name="AutoShape 33"/>
            <p:cNvSpPr>
              <a:spLocks noChangeArrowheads="1"/>
            </p:cNvSpPr>
            <p:nvPr/>
          </p:nvSpPr>
          <p:spPr bwMode="auto">
            <a:xfrm rot="17583024" flipH="1">
              <a:off x="1294" y="2176"/>
              <a:ext cx="64" cy="128"/>
            </a:xfrm>
            <a:prstGeom prst="moon">
              <a:avLst>
                <a:gd name="adj" fmla="val 66681"/>
              </a:avLst>
            </a:prstGeom>
            <a:solidFill>
              <a:srgbClr val="008000"/>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7" name="AutoShape 34"/>
            <p:cNvSpPr>
              <a:spLocks noChangeArrowheads="1"/>
            </p:cNvSpPr>
            <p:nvPr/>
          </p:nvSpPr>
          <p:spPr bwMode="auto">
            <a:xfrm rot="21105392" flipH="1">
              <a:off x="1352" y="2311"/>
              <a:ext cx="104" cy="137"/>
            </a:xfrm>
            <a:prstGeom prst="moon">
              <a:avLst>
                <a:gd name="adj" fmla="val 83333"/>
              </a:avLst>
            </a:prstGeom>
            <a:solidFill>
              <a:srgbClr val="33CC33"/>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8" name="Oval 35"/>
            <p:cNvSpPr>
              <a:spLocks noChangeArrowheads="1"/>
            </p:cNvSpPr>
            <p:nvPr/>
          </p:nvSpPr>
          <p:spPr bwMode="auto">
            <a:xfrm flipH="1" flipV="1">
              <a:off x="1077" y="2345"/>
              <a:ext cx="555" cy="103"/>
            </a:xfrm>
            <a:prstGeom prst="ellipse">
              <a:avLst/>
            </a:prstGeom>
            <a:solidFill>
              <a:srgbClr val="66FF66"/>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9" name="AutoShape 36"/>
            <p:cNvSpPr>
              <a:spLocks noChangeArrowheads="1"/>
            </p:cNvSpPr>
            <p:nvPr/>
          </p:nvSpPr>
          <p:spPr bwMode="auto">
            <a:xfrm flipH="1">
              <a:off x="1389" y="2311"/>
              <a:ext cx="243" cy="137"/>
            </a:xfrm>
            <a:prstGeom prst="moon">
              <a:avLst>
                <a:gd name="adj" fmla="val 74403"/>
              </a:avLst>
            </a:prstGeom>
            <a:solidFill>
              <a:srgbClr val="33CC33"/>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40" name="AutoShape 37"/>
            <p:cNvSpPr>
              <a:spLocks noChangeArrowheads="1"/>
            </p:cNvSpPr>
            <p:nvPr/>
          </p:nvSpPr>
          <p:spPr bwMode="auto">
            <a:xfrm rot="17583024" flipH="1">
              <a:off x="1363" y="2279"/>
              <a:ext cx="64" cy="128"/>
            </a:xfrm>
            <a:prstGeom prst="moon">
              <a:avLst>
                <a:gd name="adj" fmla="val 66681"/>
              </a:avLst>
            </a:prstGeom>
            <a:solidFill>
              <a:srgbClr val="008000"/>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30728" name="AutoShape 47"/>
          <p:cNvSpPr>
            <a:spLocks noChangeArrowheads="1"/>
          </p:cNvSpPr>
          <p:nvPr/>
        </p:nvSpPr>
        <p:spPr bwMode="auto">
          <a:xfrm>
            <a:off x="5219700" y="5170488"/>
            <a:ext cx="2438400" cy="609600"/>
          </a:xfrm>
          <a:prstGeom prst="roundRect">
            <a:avLst>
              <a:gd name="adj" fmla="val 16667"/>
            </a:avLst>
          </a:prstGeom>
          <a:solidFill>
            <a:srgbClr val="669900"/>
          </a:solidFill>
          <a:ln w="9525">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0730" name="AutoShape 48"/>
          <p:cNvSpPr>
            <a:spLocks noChangeArrowheads="1"/>
          </p:cNvSpPr>
          <p:nvPr/>
        </p:nvSpPr>
        <p:spPr bwMode="auto">
          <a:xfrm>
            <a:off x="1638300" y="5132388"/>
            <a:ext cx="2209800" cy="685800"/>
          </a:xfrm>
          <a:prstGeom prst="roundRect">
            <a:avLst>
              <a:gd name="adj" fmla="val 16667"/>
            </a:avLst>
          </a:prstGeom>
          <a:solidFill>
            <a:schemeClr val="folHlink"/>
          </a:solidFill>
          <a:ln w="2857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pic>
        <p:nvPicPr>
          <p:cNvPr id="30732" name="Picture 35" descr="\\itx-ubuntu\Workspace\crock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738" y="4348163"/>
            <a:ext cx="701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p:cNvSpPr txBox="1"/>
          <p:nvPr/>
        </p:nvSpPr>
        <p:spPr>
          <a:xfrm>
            <a:off x="1907704" y="5229200"/>
            <a:ext cx="1800200" cy="461665"/>
          </a:xfrm>
          <a:prstGeom prst="rect">
            <a:avLst/>
          </a:prstGeom>
          <a:noFill/>
        </p:spPr>
        <p:txBody>
          <a:bodyPr wrap="square" rtlCol="0">
            <a:spAutoFit/>
          </a:bodyPr>
          <a:lstStyle/>
          <a:p>
            <a:r>
              <a:rPr lang="ja-JP" altLang="en-US" dirty="0">
                <a:solidFill>
                  <a:schemeClr val="bg2"/>
                </a:solidFill>
              </a:rPr>
              <a:t>測定室以外</a:t>
            </a:r>
            <a:endParaRPr kumimoji="1" lang="ja-JP" altLang="en-US" dirty="0">
              <a:solidFill>
                <a:schemeClr val="bg2"/>
              </a:solidFill>
            </a:endParaRPr>
          </a:p>
        </p:txBody>
      </p:sp>
      <p:sp>
        <p:nvSpPr>
          <p:cNvPr id="36" name="テキスト ボックス 35"/>
          <p:cNvSpPr txBox="1"/>
          <p:nvPr/>
        </p:nvSpPr>
        <p:spPr>
          <a:xfrm>
            <a:off x="5796136" y="5229200"/>
            <a:ext cx="1224136" cy="461665"/>
          </a:xfrm>
          <a:prstGeom prst="rect">
            <a:avLst/>
          </a:prstGeom>
          <a:noFill/>
        </p:spPr>
        <p:txBody>
          <a:bodyPr wrap="square" rtlCol="0">
            <a:spAutoFit/>
          </a:bodyPr>
          <a:lstStyle/>
          <a:p>
            <a:r>
              <a:rPr lang="ja-JP" altLang="en-US" dirty="0"/>
              <a:t>測定室</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Line 14"/>
          <p:cNvSpPr>
            <a:spLocks noChangeShapeType="1"/>
          </p:cNvSpPr>
          <p:nvPr/>
        </p:nvSpPr>
        <p:spPr bwMode="auto">
          <a:xfrm>
            <a:off x="4648200" y="2438400"/>
            <a:ext cx="0" cy="3352800"/>
          </a:xfrm>
          <a:prstGeom prst="line">
            <a:avLst/>
          </a:prstGeom>
          <a:noFill/>
          <a:ln w="57150">
            <a:solidFill>
              <a:srgbClr val="FFCC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ja-JP" altLang="en-US"/>
          </a:p>
        </p:txBody>
      </p:sp>
      <p:sp>
        <p:nvSpPr>
          <p:cNvPr id="31747" name="Oval 5"/>
          <p:cNvSpPr>
            <a:spLocks noChangeArrowheads="1"/>
          </p:cNvSpPr>
          <p:nvPr/>
        </p:nvSpPr>
        <p:spPr bwMode="auto">
          <a:xfrm>
            <a:off x="2195736" y="404664"/>
            <a:ext cx="4752528" cy="720080"/>
          </a:xfrm>
          <a:prstGeom prst="ellipse">
            <a:avLst/>
          </a:prstGeom>
          <a:solidFill>
            <a:srgbClr val="669900"/>
          </a:solidFill>
          <a:ln w="25400">
            <a:solidFill>
              <a:schemeClr val="tx1"/>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1748" name="Text Box 6"/>
          <p:cNvSpPr txBox="1">
            <a:spLocks noChangeArrowheads="1"/>
          </p:cNvSpPr>
          <p:nvPr/>
        </p:nvSpPr>
        <p:spPr bwMode="auto">
          <a:xfrm>
            <a:off x="1828800" y="533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安全取扱いの基本ルール</a:t>
            </a:r>
          </a:p>
        </p:txBody>
      </p:sp>
      <p:sp>
        <p:nvSpPr>
          <p:cNvPr id="31749" name="Text Box 7"/>
          <p:cNvSpPr txBox="1">
            <a:spLocks noChangeArrowheads="1"/>
          </p:cNvSpPr>
          <p:nvPr/>
        </p:nvSpPr>
        <p:spPr bwMode="auto">
          <a:xfrm>
            <a:off x="1524000" y="12192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solidFill>
                  <a:schemeClr val="folHlink"/>
                </a:solidFill>
              </a:rPr>
              <a:t>施設から退出するとき</a:t>
            </a:r>
          </a:p>
        </p:txBody>
      </p:sp>
      <p:sp>
        <p:nvSpPr>
          <p:cNvPr id="31750" name="Text Box 8"/>
          <p:cNvSpPr txBox="1">
            <a:spLocks noChangeArrowheads="1"/>
          </p:cNvSpPr>
          <p:nvPr/>
        </p:nvSpPr>
        <p:spPr bwMode="auto">
          <a:xfrm>
            <a:off x="1981200" y="2743200"/>
            <a:ext cx="5867400" cy="466725"/>
          </a:xfrm>
          <a:prstGeom prst="rect">
            <a:avLst/>
          </a:prstGeom>
          <a:solidFill>
            <a:srgbClr val="0080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t>ＨＦＣモニターで手・足・実験衣の汚染検査</a:t>
            </a:r>
          </a:p>
        </p:txBody>
      </p:sp>
      <p:sp>
        <p:nvSpPr>
          <p:cNvPr id="31751" name="Text Box 9"/>
          <p:cNvSpPr txBox="1">
            <a:spLocks noChangeArrowheads="1"/>
          </p:cNvSpPr>
          <p:nvPr/>
        </p:nvSpPr>
        <p:spPr bwMode="auto">
          <a:xfrm>
            <a:off x="3505200" y="1981200"/>
            <a:ext cx="2133600" cy="466725"/>
          </a:xfrm>
          <a:prstGeom prst="rect">
            <a:avLst/>
          </a:prstGeom>
          <a:solidFill>
            <a:srgbClr val="0080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手を洗う</a:t>
            </a:r>
          </a:p>
        </p:txBody>
      </p:sp>
      <p:sp>
        <p:nvSpPr>
          <p:cNvPr id="31752" name="Text Box 10"/>
          <p:cNvSpPr txBox="1">
            <a:spLocks noChangeArrowheads="1"/>
          </p:cNvSpPr>
          <p:nvPr/>
        </p:nvSpPr>
        <p:spPr bwMode="auto">
          <a:xfrm>
            <a:off x="3124200" y="3429000"/>
            <a:ext cx="3276600" cy="466725"/>
          </a:xfrm>
          <a:prstGeom prst="rect">
            <a:avLst/>
          </a:prstGeom>
          <a:solidFill>
            <a:srgbClr val="0080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搬出物品の表面検査</a:t>
            </a:r>
          </a:p>
        </p:txBody>
      </p:sp>
      <p:sp>
        <p:nvSpPr>
          <p:cNvPr id="31753" name="Text Box 11"/>
          <p:cNvSpPr txBox="1">
            <a:spLocks noChangeArrowheads="1"/>
          </p:cNvSpPr>
          <p:nvPr/>
        </p:nvSpPr>
        <p:spPr bwMode="auto">
          <a:xfrm>
            <a:off x="2667000" y="4953000"/>
            <a:ext cx="4038600" cy="466725"/>
          </a:xfrm>
          <a:prstGeom prst="rect">
            <a:avLst/>
          </a:prstGeom>
          <a:solidFill>
            <a:srgbClr val="0080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端末に必要事項の入力</a:t>
            </a:r>
          </a:p>
        </p:txBody>
      </p:sp>
      <p:sp>
        <p:nvSpPr>
          <p:cNvPr id="31754" name="Text Box 12"/>
          <p:cNvSpPr txBox="1">
            <a:spLocks noChangeArrowheads="1"/>
          </p:cNvSpPr>
          <p:nvPr/>
        </p:nvSpPr>
        <p:spPr bwMode="auto">
          <a:xfrm>
            <a:off x="3276600" y="4191000"/>
            <a:ext cx="2971800" cy="466725"/>
          </a:xfrm>
          <a:prstGeom prst="rect">
            <a:avLst/>
          </a:prstGeom>
          <a:solidFill>
            <a:srgbClr val="0080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実験衣を脱ぐ</a:t>
            </a:r>
          </a:p>
        </p:txBody>
      </p:sp>
      <p:sp>
        <p:nvSpPr>
          <p:cNvPr id="31755" name="Text Box 13"/>
          <p:cNvSpPr txBox="1">
            <a:spLocks noChangeArrowheads="1"/>
          </p:cNvSpPr>
          <p:nvPr/>
        </p:nvSpPr>
        <p:spPr bwMode="auto">
          <a:xfrm>
            <a:off x="3581400" y="5791200"/>
            <a:ext cx="2057400" cy="466725"/>
          </a:xfrm>
          <a:prstGeom prst="rect">
            <a:avLst/>
          </a:prstGeom>
          <a:solidFill>
            <a:srgbClr val="0080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退　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066800" y="1905000"/>
            <a:ext cx="6248400" cy="2586038"/>
            <a:chOff x="672" y="1200"/>
            <a:chExt cx="3936" cy="1629"/>
          </a:xfrm>
        </p:grpSpPr>
        <p:grpSp>
          <p:nvGrpSpPr>
            <p:cNvPr id="32779" name="Group 17"/>
            <p:cNvGrpSpPr>
              <a:grpSpLocks/>
            </p:cNvGrpSpPr>
            <p:nvPr/>
          </p:nvGrpSpPr>
          <p:grpSpPr bwMode="auto">
            <a:xfrm>
              <a:off x="1440" y="1632"/>
              <a:ext cx="2544" cy="1197"/>
              <a:chOff x="1440" y="1632"/>
              <a:chExt cx="2544" cy="1197"/>
            </a:xfrm>
          </p:grpSpPr>
          <p:sp>
            <p:nvSpPr>
              <p:cNvPr id="32781" name="Text Box 5"/>
              <p:cNvSpPr txBox="1">
                <a:spLocks noChangeArrowheads="1"/>
              </p:cNvSpPr>
              <p:nvPr/>
            </p:nvSpPr>
            <p:spPr bwMode="auto">
              <a:xfrm>
                <a:off x="1440" y="1632"/>
                <a:ext cx="2496" cy="333"/>
              </a:xfrm>
              <a:prstGeom prst="rect">
                <a:avLst/>
              </a:prstGeom>
              <a:solidFill>
                <a:srgbClr val="008000"/>
              </a:solidFill>
              <a:ln w="9525">
                <a:solidFill>
                  <a:schemeClr val="accent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a:latin typeface="Swiss721" charset="0"/>
                  </a:rPr>
                  <a:t>遮へい</a:t>
                </a:r>
              </a:p>
            </p:txBody>
          </p:sp>
          <p:sp>
            <p:nvSpPr>
              <p:cNvPr id="32782" name="Text Box 6"/>
              <p:cNvSpPr txBox="1">
                <a:spLocks noChangeArrowheads="1"/>
              </p:cNvSpPr>
              <p:nvPr/>
            </p:nvSpPr>
            <p:spPr bwMode="auto">
              <a:xfrm>
                <a:off x="1440" y="2064"/>
                <a:ext cx="2496" cy="333"/>
              </a:xfrm>
              <a:prstGeom prst="rect">
                <a:avLst/>
              </a:prstGeom>
              <a:solidFill>
                <a:srgbClr val="008000"/>
              </a:solidFill>
              <a:ln w="9525">
                <a:solidFill>
                  <a:schemeClr val="accent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a:latin typeface="Swiss721" charset="0"/>
                  </a:rPr>
                  <a:t>距　離</a:t>
                </a:r>
              </a:p>
            </p:txBody>
          </p:sp>
          <p:sp>
            <p:nvSpPr>
              <p:cNvPr id="32783" name="Text Box 7"/>
              <p:cNvSpPr txBox="1">
                <a:spLocks noChangeArrowheads="1"/>
              </p:cNvSpPr>
              <p:nvPr/>
            </p:nvSpPr>
            <p:spPr bwMode="auto">
              <a:xfrm>
                <a:off x="1440" y="2496"/>
                <a:ext cx="2544" cy="333"/>
              </a:xfrm>
              <a:prstGeom prst="rect">
                <a:avLst/>
              </a:prstGeom>
              <a:solidFill>
                <a:srgbClr val="008000"/>
              </a:solidFill>
              <a:ln w="9525">
                <a:solidFill>
                  <a:schemeClr val="accent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a:latin typeface="Swiss721" charset="0"/>
                  </a:rPr>
                  <a:t>時　間</a:t>
                </a:r>
              </a:p>
            </p:txBody>
          </p:sp>
        </p:grpSp>
        <p:sp>
          <p:nvSpPr>
            <p:cNvPr id="32780" name="Text Box 8"/>
            <p:cNvSpPr txBox="1">
              <a:spLocks noChangeArrowheads="1"/>
            </p:cNvSpPr>
            <p:nvPr/>
          </p:nvSpPr>
          <p:spPr bwMode="auto">
            <a:xfrm>
              <a:off x="672" y="1200"/>
              <a:ext cx="3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a:latin typeface="Swiss721" charset="0"/>
                </a:rPr>
                <a:t>３原則を上手に組み合わせて使う。</a:t>
              </a:r>
            </a:p>
          </p:txBody>
        </p:sp>
      </p:grpSp>
      <p:grpSp>
        <p:nvGrpSpPr>
          <p:cNvPr id="4" name="Group 16"/>
          <p:cNvGrpSpPr>
            <a:grpSpLocks/>
          </p:cNvGrpSpPr>
          <p:nvPr/>
        </p:nvGrpSpPr>
        <p:grpSpPr bwMode="auto">
          <a:xfrm>
            <a:off x="990600" y="4953000"/>
            <a:ext cx="6705600" cy="1143000"/>
            <a:chOff x="624" y="3120"/>
            <a:chExt cx="4224" cy="720"/>
          </a:xfrm>
        </p:grpSpPr>
        <p:sp>
          <p:nvSpPr>
            <p:cNvPr id="32775" name="Text Box 9"/>
            <p:cNvSpPr txBox="1">
              <a:spLocks noChangeArrowheads="1"/>
            </p:cNvSpPr>
            <p:nvPr/>
          </p:nvSpPr>
          <p:spPr bwMode="auto">
            <a:xfrm>
              <a:off x="1680" y="3312"/>
              <a:ext cx="2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endParaRPr kumimoji="0" lang="ja-JP" altLang="en-US" sz="2400"/>
            </a:p>
          </p:txBody>
        </p:sp>
        <p:sp>
          <p:nvSpPr>
            <p:cNvPr id="32776" name="Text Box 10"/>
            <p:cNvSpPr txBox="1">
              <a:spLocks noChangeArrowheads="1"/>
            </p:cNvSpPr>
            <p:nvPr/>
          </p:nvSpPr>
          <p:spPr bwMode="auto">
            <a:xfrm>
              <a:off x="624" y="3312"/>
              <a:ext cx="1200" cy="32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en-US" altLang="ja-JP" sz="2800">
                  <a:latin typeface="Swiss721" charset="0"/>
                </a:rPr>
                <a:t>H</a:t>
              </a:r>
              <a:r>
                <a:rPr kumimoji="0" lang="en-US" altLang="ja-JP" sz="2400">
                  <a:latin typeface="Swiss721" charset="0"/>
                </a:rPr>
                <a:t>(</a:t>
              </a:r>
              <a:r>
                <a:rPr kumimoji="0" lang="ja-JP" altLang="en-US" sz="2400">
                  <a:latin typeface="Swiss721" charset="0"/>
                </a:rPr>
                <a:t>線量) </a:t>
              </a:r>
              <a:r>
                <a:rPr kumimoji="0" lang="ja-JP" altLang="en-US" sz="2800">
                  <a:latin typeface="Swiss721" charset="0"/>
                </a:rPr>
                <a:t>∝</a:t>
              </a:r>
              <a:r>
                <a:rPr kumimoji="0" lang="ja-JP" altLang="en-US" sz="2400">
                  <a:latin typeface="Swiss721" charset="0"/>
                </a:rPr>
                <a:t> </a:t>
              </a:r>
            </a:p>
          </p:txBody>
        </p:sp>
        <p:sp>
          <p:nvSpPr>
            <p:cNvPr id="32777" name="Rectangle 11"/>
            <p:cNvSpPr>
              <a:spLocks noChangeArrowheads="1"/>
            </p:cNvSpPr>
            <p:nvPr/>
          </p:nvSpPr>
          <p:spPr bwMode="auto">
            <a:xfrm>
              <a:off x="1776" y="3120"/>
              <a:ext cx="3072" cy="720"/>
            </a:xfrm>
            <a:prstGeom prst="rect">
              <a:avLst/>
            </a:prstGeom>
            <a:solidFill>
              <a:srgbClr val="99FFCC"/>
            </a:solidFill>
            <a:ln>
              <a:noFill/>
            </a:ln>
            <a:effectLst>
              <a:prstShdw prst="shdw17" dist="17961" dir="13500000">
                <a:srgbClr val="5C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aphicFrame>
          <p:nvGraphicFramePr>
            <p:cNvPr id="32778" name="Object 12"/>
            <p:cNvGraphicFramePr>
              <a:graphicFrameLocks noChangeAspect="1"/>
            </p:cNvGraphicFramePr>
            <p:nvPr/>
          </p:nvGraphicFramePr>
          <p:xfrm>
            <a:off x="1872" y="3168"/>
            <a:ext cx="2928" cy="624"/>
          </p:xfrm>
          <a:graphic>
            <a:graphicData uri="http://schemas.openxmlformats.org/presentationml/2006/ole">
              <mc:AlternateContent xmlns:mc="http://schemas.openxmlformats.org/markup-compatibility/2006">
                <mc:Choice xmlns:v="urn:schemas-microsoft-com:vml" Requires="v">
                  <p:oleObj spid="_x0000_s32791" name="数式" r:id="rId3" imgW="2032000" imgH="419100" progId="">
                    <p:embed/>
                  </p:oleObj>
                </mc:Choice>
                <mc:Fallback>
                  <p:oleObj name="数式" r:id="rId3" imgW="2032000" imgH="419100" progId="">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3168"/>
                          <a:ext cx="2928" cy="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774" name="Oval 14"/>
          <p:cNvSpPr>
            <a:spLocks noChangeArrowheads="1"/>
          </p:cNvSpPr>
          <p:nvPr/>
        </p:nvSpPr>
        <p:spPr bwMode="auto">
          <a:xfrm>
            <a:off x="2209800" y="685800"/>
            <a:ext cx="4038600" cy="838200"/>
          </a:xfrm>
          <a:prstGeom prst="ellipse">
            <a:avLst/>
          </a:prstGeom>
          <a:solidFill>
            <a:srgbClr val="669900"/>
          </a:solidFill>
          <a:ln w="25400">
            <a:solidFill>
              <a:schemeClr val="tx1"/>
            </a:solidFill>
            <a:round/>
            <a:headEnd/>
            <a:tailEnd/>
          </a:ln>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2773" name="Text Box 13"/>
          <p:cNvSpPr txBox="1">
            <a:spLocks noChangeArrowheads="1"/>
          </p:cNvSpPr>
          <p:nvPr/>
        </p:nvSpPr>
        <p:spPr bwMode="auto">
          <a:xfrm>
            <a:off x="1600200" y="8382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安全取扱いの基本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with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Oval 27"/>
          <p:cNvSpPr>
            <a:spLocks noChangeArrowheads="1"/>
          </p:cNvSpPr>
          <p:nvPr/>
        </p:nvSpPr>
        <p:spPr bwMode="auto">
          <a:xfrm>
            <a:off x="1905000" y="228600"/>
            <a:ext cx="4343400" cy="914400"/>
          </a:xfrm>
          <a:prstGeom prst="ellipse">
            <a:avLst/>
          </a:prstGeom>
          <a:solidFill>
            <a:srgbClr val="669900"/>
          </a:solidFill>
          <a:ln w="25400">
            <a:solidFill>
              <a:schemeClr val="tx1"/>
            </a:solidFill>
            <a:round/>
            <a:headEnd/>
            <a:tailEnd/>
          </a:ln>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2" name="Group 35"/>
          <p:cNvGrpSpPr>
            <a:grpSpLocks/>
          </p:cNvGrpSpPr>
          <p:nvPr/>
        </p:nvGrpSpPr>
        <p:grpSpPr bwMode="auto">
          <a:xfrm>
            <a:off x="304800" y="4419600"/>
            <a:ext cx="8610600" cy="1212850"/>
            <a:chOff x="192" y="3264"/>
            <a:chExt cx="5424" cy="764"/>
          </a:xfrm>
        </p:grpSpPr>
        <p:sp>
          <p:nvSpPr>
            <p:cNvPr id="33826" name="AutoShape 30"/>
            <p:cNvSpPr>
              <a:spLocks noChangeArrowheads="1"/>
            </p:cNvSpPr>
            <p:nvPr/>
          </p:nvSpPr>
          <p:spPr bwMode="auto">
            <a:xfrm>
              <a:off x="192" y="3264"/>
              <a:ext cx="3408" cy="480"/>
            </a:xfrm>
            <a:prstGeom prst="parallelogram">
              <a:avLst>
                <a:gd name="adj" fmla="val 101241"/>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27" name="Text Box 31"/>
            <p:cNvSpPr txBox="1">
              <a:spLocks noChangeArrowheads="1"/>
            </p:cNvSpPr>
            <p:nvPr/>
          </p:nvSpPr>
          <p:spPr bwMode="auto">
            <a:xfrm>
              <a:off x="3696" y="3504"/>
              <a:ext cx="1920" cy="524"/>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t>作業台・床面にろ紙とビニールシートを敷く</a:t>
              </a:r>
            </a:p>
          </p:txBody>
        </p:sp>
      </p:grpSp>
      <p:sp>
        <p:nvSpPr>
          <p:cNvPr id="33796" name="Text Box 26"/>
          <p:cNvSpPr txBox="1">
            <a:spLocks noChangeArrowheads="1"/>
          </p:cNvSpPr>
          <p:nvPr/>
        </p:nvSpPr>
        <p:spPr bwMode="auto">
          <a:xfrm>
            <a:off x="2209800" y="38100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汚染の拡散防止の対策</a:t>
            </a:r>
          </a:p>
        </p:txBody>
      </p:sp>
      <p:grpSp>
        <p:nvGrpSpPr>
          <p:cNvPr id="3" name="Group 33"/>
          <p:cNvGrpSpPr>
            <a:grpSpLocks/>
          </p:cNvGrpSpPr>
          <p:nvPr/>
        </p:nvGrpSpPr>
        <p:grpSpPr bwMode="auto">
          <a:xfrm>
            <a:off x="1066800" y="2971800"/>
            <a:ext cx="7848600" cy="1981200"/>
            <a:chOff x="672" y="2064"/>
            <a:chExt cx="4944" cy="1248"/>
          </a:xfrm>
        </p:grpSpPr>
        <p:sp>
          <p:nvSpPr>
            <p:cNvPr id="33824" name="AutoShape 23"/>
            <p:cNvSpPr>
              <a:spLocks noChangeArrowheads="1"/>
            </p:cNvSpPr>
            <p:nvPr/>
          </p:nvSpPr>
          <p:spPr bwMode="auto">
            <a:xfrm>
              <a:off x="672" y="2064"/>
              <a:ext cx="2496" cy="1248"/>
            </a:xfrm>
            <a:prstGeom prst="cube">
              <a:avLst>
                <a:gd name="adj" fmla="val 11861"/>
              </a:avLst>
            </a:prstGeom>
            <a:solidFill>
              <a:schemeClr val="accent2">
                <a:alpha val="50195"/>
              </a:schemeClr>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25" name="Text Box 28"/>
            <p:cNvSpPr txBox="1">
              <a:spLocks noChangeArrowheads="1"/>
            </p:cNvSpPr>
            <p:nvPr/>
          </p:nvSpPr>
          <p:spPr bwMode="auto">
            <a:xfrm>
              <a:off x="3696" y="2592"/>
              <a:ext cx="1920" cy="524"/>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t>できるだけフード中で使用</a:t>
              </a:r>
            </a:p>
          </p:txBody>
        </p:sp>
      </p:grpSp>
      <p:sp>
        <p:nvSpPr>
          <p:cNvPr id="56349" name="Text Box 29"/>
          <p:cNvSpPr txBox="1">
            <a:spLocks noChangeArrowheads="1"/>
          </p:cNvSpPr>
          <p:nvPr/>
        </p:nvSpPr>
        <p:spPr bwMode="auto">
          <a:xfrm>
            <a:off x="5867400" y="1752600"/>
            <a:ext cx="2895600" cy="8318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t>黄衣とゴム手袋を着用する</a:t>
            </a:r>
          </a:p>
        </p:txBody>
      </p:sp>
      <p:grpSp>
        <p:nvGrpSpPr>
          <p:cNvPr id="4" name="Group 49"/>
          <p:cNvGrpSpPr>
            <a:grpSpLocks/>
          </p:cNvGrpSpPr>
          <p:nvPr/>
        </p:nvGrpSpPr>
        <p:grpSpPr bwMode="auto">
          <a:xfrm>
            <a:off x="1371600" y="2743200"/>
            <a:ext cx="7467600" cy="2133600"/>
            <a:chOff x="528" y="2448"/>
            <a:chExt cx="4704" cy="1344"/>
          </a:xfrm>
        </p:grpSpPr>
        <p:sp>
          <p:nvSpPr>
            <p:cNvPr id="33815" name="AutoShape 3"/>
            <p:cNvSpPr>
              <a:spLocks noChangeArrowheads="1"/>
            </p:cNvSpPr>
            <p:nvPr/>
          </p:nvSpPr>
          <p:spPr bwMode="auto">
            <a:xfrm>
              <a:off x="672" y="3552"/>
              <a:ext cx="1920" cy="240"/>
            </a:xfrm>
            <a:prstGeom prst="parallelogram">
              <a:avLst>
                <a:gd name="adj" fmla="val 200000"/>
              </a:avLst>
            </a:prstGeom>
            <a:solidFill>
              <a:srgbClr val="B2B2B2"/>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33816" name="Group 4"/>
            <p:cNvGrpSpPr>
              <a:grpSpLocks/>
            </p:cNvGrpSpPr>
            <p:nvPr/>
          </p:nvGrpSpPr>
          <p:grpSpPr bwMode="auto">
            <a:xfrm>
              <a:off x="528" y="3360"/>
              <a:ext cx="2112" cy="432"/>
              <a:chOff x="1488" y="2688"/>
              <a:chExt cx="2112" cy="432"/>
            </a:xfrm>
          </p:grpSpPr>
          <p:sp>
            <p:nvSpPr>
              <p:cNvPr id="33818" name="AutoShape 5"/>
              <p:cNvSpPr>
                <a:spLocks noChangeArrowheads="1"/>
              </p:cNvSpPr>
              <p:nvPr/>
            </p:nvSpPr>
            <p:spPr bwMode="auto">
              <a:xfrm>
                <a:off x="1488" y="2688"/>
                <a:ext cx="2112" cy="288"/>
              </a:xfrm>
              <a:prstGeom prst="parallelogram">
                <a:avLst>
                  <a:gd name="adj" fmla="val 197898"/>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19" name="Line 6"/>
              <p:cNvSpPr>
                <a:spLocks noChangeShapeType="1"/>
              </p:cNvSpPr>
              <p:nvPr/>
            </p:nvSpPr>
            <p:spPr bwMode="auto">
              <a:xfrm>
                <a:off x="1536" y="297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3820" name="Line 7"/>
              <p:cNvSpPr>
                <a:spLocks noChangeShapeType="1"/>
              </p:cNvSpPr>
              <p:nvPr/>
            </p:nvSpPr>
            <p:spPr bwMode="auto">
              <a:xfrm flipH="1">
                <a:off x="3552" y="2688"/>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3821" name="Line 8"/>
              <p:cNvSpPr>
                <a:spLocks noChangeShapeType="1"/>
              </p:cNvSpPr>
              <p:nvPr/>
            </p:nvSpPr>
            <p:spPr bwMode="auto">
              <a:xfrm>
                <a:off x="3072" y="297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3822" name="Line 9"/>
              <p:cNvSpPr>
                <a:spLocks noChangeShapeType="1"/>
              </p:cNvSpPr>
              <p:nvPr/>
            </p:nvSpPr>
            <p:spPr bwMode="auto">
              <a:xfrm>
                <a:off x="2064" y="2688"/>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3823" name="AutoShape 10"/>
              <p:cNvSpPr>
                <a:spLocks noChangeArrowheads="1"/>
              </p:cNvSpPr>
              <p:nvPr/>
            </p:nvSpPr>
            <p:spPr bwMode="auto">
              <a:xfrm>
                <a:off x="1632" y="2880"/>
                <a:ext cx="1920" cy="240"/>
              </a:xfrm>
              <a:prstGeom prst="parallelogram">
                <a:avLst>
                  <a:gd name="adj" fmla="val 2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33817" name="Text Box 24"/>
            <p:cNvSpPr txBox="1">
              <a:spLocks noChangeArrowheads="1"/>
            </p:cNvSpPr>
            <p:nvPr/>
          </p:nvSpPr>
          <p:spPr bwMode="auto">
            <a:xfrm>
              <a:off x="3360" y="2448"/>
              <a:ext cx="1872" cy="524"/>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dirty="0"/>
                <a:t>ろ紙を敷いたバット中で使用</a:t>
              </a:r>
            </a:p>
          </p:txBody>
        </p:sp>
      </p:grpSp>
      <p:grpSp>
        <p:nvGrpSpPr>
          <p:cNvPr id="6" name="Group 48"/>
          <p:cNvGrpSpPr>
            <a:grpSpLocks/>
          </p:cNvGrpSpPr>
          <p:nvPr/>
        </p:nvGrpSpPr>
        <p:grpSpPr bwMode="auto">
          <a:xfrm>
            <a:off x="1219200" y="3657600"/>
            <a:ext cx="7696200" cy="2600325"/>
            <a:chOff x="720" y="2304"/>
            <a:chExt cx="4848" cy="1638"/>
          </a:xfrm>
        </p:grpSpPr>
        <p:grpSp>
          <p:nvGrpSpPr>
            <p:cNvPr id="33806" name="Group 39"/>
            <p:cNvGrpSpPr>
              <a:grpSpLocks/>
            </p:cNvGrpSpPr>
            <p:nvPr/>
          </p:nvGrpSpPr>
          <p:grpSpPr bwMode="auto">
            <a:xfrm>
              <a:off x="720" y="2304"/>
              <a:ext cx="672" cy="961"/>
              <a:chOff x="480" y="2592"/>
              <a:chExt cx="672" cy="961"/>
            </a:xfrm>
          </p:grpSpPr>
          <p:sp>
            <p:nvSpPr>
              <p:cNvPr id="33808" name="AutoShape 40"/>
              <p:cNvSpPr>
                <a:spLocks noChangeArrowheads="1"/>
              </p:cNvSpPr>
              <p:nvPr/>
            </p:nvSpPr>
            <p:spPr bwMode="auto">
              <a:xfrm>
                <a:off x="480" y="3408"/>
                <a:ext cx="672" cy="144"/>
              </a:xfrm>
              <a:prstGeom prst="parallelogram">
                <a:avLst>
                  <a:gd name="adj" fmla="val 116667"/>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09" name="AutoShape 41"/>
              <p:cNvSpPr>
                <a:spLocks noChangeArrowheads="1"/>
              </p:cNvSpPr>
              <p:nvPr/>
            </p:nvSpPr>
            <p:spPr bwMode="auto">
              <a:xfrm>
                <a:off x="672" y="3408"/>
                <a:ext cx="288" cy="145"/>
              </a:xfrm>
              <a:prstGeom prst="star16">
                <a:avLst>
                  <a:gd name="adj" fmla="val 7736"/>
                </a:avLst>
              </a:prstGeom>
              <a:solidFill>
                <a:schemeClr val="accent1"/>
              </a:solidFill>
              <a:ln w="9525">
                <a:solidFill>
                  <a:srgbClr val="FF3300"/>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33810" name="Group 42"/>
              <p:cNvGrpSpPr>
                <a:grpSpLocks/>
              </p:cNvGrpSpPr>
              <p:nvPr/>
            </p:nvGrpSpPr>
            <p:grpSpPr bwMode="auto">
              <a:xfrm>
                <a:off x="720" y="2592"/>
                <a:ext cx="264" cy="767"/>
                <a:chOff x="720" y="2593"/>
                <a:chExt cx="264" cy="767"/>
              </a:xfrm>
            </p:grpSpPr>
            <p:sp>
              <p:nvSpPr>
                <p:cNvPr id="33811" name="AutoShape 43"/>
                <p:cNvSpPr>
                  <a:spLocks noChangeArrowheads="1"/>
                </p:cNvSpPr>
                <p:nvPr/>
              </p:nvSpPr>
              <p:spPr bwMode="auto">
                <a:xfrm>
                  <a:off x="720" y="3217"/>
                  <a:ext cx="240" cy="143"/>
                </a:xfrm>
                <a:prstGeom prst="can">
                  <a:avLst>
                    <a:gd name="adj" fmla="val 25000"/>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12" name="AutoShape 44"/>
                <p:cNvSpPr>
                  <a:spLocks noChangeArrowheads="1"/>
                </p:cNvSpPr>
                <p:nvPr/>
              </p:nvSpPr>
              <p:spPr bwMode="auto">
                <a:xfrm rot="10800000">
                  <a:off x="720" y="3169"/>
                  <a:ext cx="240"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80 w 21600"/>
                    <a:gd name="T13" fmla="*/ 4725 h 21600"/>
                    <a:gd name="T14" fmla="*/ 16920 w 21600"/>
                    <a:gd name="T15" fmla="*/ 16875 h 21600"/>
                  </a:gdLst>
                  <a:ahLst/>
                  <a:cxnLst>
                    <a:cxn ang="T8">
                      <a:pos x="T0" y="T1"/>
                    </a:cxn>
                    <a:cxn ang="T9">
                      <a:pos x="T2" y="T3"/>
                    </a:cxn>
                    <a:cxn ang="T10">
                      <a:pos x="T4" y="T5"/>
                    </a:cxn>
                    <a:cxn ang="T11">
                      <a:pos x="T6" y="T7"/>
                    </a:cxn>
                  </a:cxnLst>
                  <a:rect l="T12" t="T13" r="T14" b="T15"/>
                  <a:pathLst>
                    <a:path w="21600" h="21600">
                      <a:moveTo>
                        <a:pt x="0" y="0"/>
                      </a:moveTo>
                      <a:lnTo>
                        <a:pt x="5737" y="21600"/>
                      </a:lnTo>
                      <a:lnTo>
                        <a:pt x="15863" y="21600"/>
                      </a:lnTo>
                      <a:lnTo>
                        <a:pt x="21600" y="0"/>
                      </a:lnTo>
                      <a:lnTo>
                        <a:pt x="0" y="0"/>
                      </a:lnTo>
                      <a:close/>
                    </a:path>
                  </a:pathLst>
                </a:custGeom>
                <a:gradFill rotWithShape="0">
                  <a:gsLst>
                    <a:gs pos="0">
                      <a:srgbClr val="666666"/>
                    </a:gs>
                    <a:gs pos="50000">
                      <a:srgbClr val="DDDDDD"/>
                    </a:gs>
                    <a:gs pos="100000">
                      <a:srgbClr val="666666"/>
                    </a:gs>
                  </a:gsLst>
                  <a:lin ang="0" scaled="1"/>
                </a:gradFill>
                <a:ln w="9525">
                  <a:solidFill>
                    <a:schemeClr val="bg2"/>
                  </a:solidFill>
                  <a:miter lim="800000"/>
                  <a:headEnd/>
                  <a:tailEnd/>
                </a:ln>
              </p:spPr>
              <p:txBody>
                <a:bodyPr wrap="none" anchor="ctr"/>
                <a:lstStyle/>
                <a:p>
                  <a:endParaRPr lang="ja-JP" altLang="en-US"/>
                </a:p>
              </p:txBody>
            </p:sp>
            <p:sp>
              <p:nvSpPr>
                <p:cNvPr id="33813" name="AutoShape 45"/>
                <p:cNvSpPr>
                  <a:spLocks noChangeArrowheads="1"/>
                </p:cNvSpPr>
                <p:nvPr/>
              </p:nvSpPr>
              <p:spPr bwMode="auto">
                <a:xfrm>
                  <a:off x="768" y="2929"/>
                  <a:ext cx="144" cy="288"/>
                </a:xfrm>
                <a:prstGeom prst="can">
                  <a:avLst>
                    <a:gd name="adj" fmla="val 22222"/>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14" name="Freeform 46"/>
                <p:cNvSpPr>
                  <a:spLocks/>
                </p:cNvSpPr>
                <p:nvPr/>
              </p:nvSpPr>
              <p:spPr bwMode="auto">
                <a:xfrm>
                  <a:off x="816" y="2593"/>
                  <a:ext cx="168" cy="336"/>
                </a:xfrm>
                <a:custGeom>
                  <a:avLst/>
                  <a:gdLst>
                    <a:gd name="T0" fmla="*/ 24 w 168"/>
                    <a:gd name="T1" fmla="*/ 336 h 336"/>
                    <a:gd name="T2" fmla="*/ 24 w 168"/>
                    <a:gd name="T3" fmla="*/ 240 h 336"/>
                    <a:gd name="T4" fmla="*/ 168 w 168"/>
                    <a:gd name="T5" fmla="*/ 192 h 336"/>
                    <a:gd name="T6" fmla="*/ 24 w 168"/>
                    <a:gd name="T7" fmla="*/ 144 h 336"/>
                    <a:gd name="T8" fmla="*/ 120 w 168"/>
                    <a:gd name="T9" fmla="*/ 48 h 336"/>
                    <a:gd name="T10" fmla="*/ 24 w 168"/>
                    <a:gd name="T11" fmla="*/ 0 h 336"/>
                    <a:gd name="T12" fmla="*/ 0 60000 65536"/>
                    <a:gd name="T13" fmla="*/ 0 60000 65536"/>
                    <a:gd name="T14" fmla="*/ 0 60000 65536"/>
                    <a:gd name="T15" fmla="*/ 0 60000 65536"/>
                    <a:gd name="T16" fmla="*/ 0 60000 65536"/>
                    <a:gd name="T17" fmla="*/ 0 60000 65536"/>
                    <a:gd name="T18" fmla="*/ 0 w 168"/>
                    <a:gd name="T19" fmla="*/ 0 h 336"/>
                    <a:gd name="T20" fmla="*/ 168 w 16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168" h="336">
                      <a:moveTo>
                        <a:pt x="24" y="336"/>
                      </a:moveTo>
                      <a:cubicBezTo>
                        <a:pt x="12" y="300"/>
                        <a:pt x="0" y="264"/>
                        <a:pt x="24" y="240"/>
                      </a:cubicBezTo>
                      <a:cubicBezTo>
                        <a:pt x="48" y="216"/>
                        <a:pt x="168" y="208"/>
                        <a:pt x="168" y="192"/>
                      </a:cubicBezTo>
                      <a:cubicBezTo>
                        <a:pt x="168" y="176"/>
                        <a:pt x="32" y="168"/>
                        <a:pt x="24" y="144"/>
                      </a:cubicBezTo>
                      <a:cubicBezTo>
                        <a:pt x="16" y="120"/>
                        <a:pt x="120" y="72"/>
                        <a:pt x="120" y="48"/>
                      </a:cubicBezTo>
                      <a:cubicBezTo>
                        <a:pt x="120" y="24"/>
                        <a:pt x="72" y="12"/>
                        <a:pt x="24" y="0"/>
                      </a:cubicBezTo>
                    </a:path>
                  </a:pathLst>
                </a:custGeom>
                <a:noFill/>
                <a:ln w="381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sp>
          <p:nvSpPr>
            <p:cNvPr id="33807" name="Text Box 47"/>
            <p:cNvSpPr txBox="1">
              <a:spLocks noChangeArrowheads="1"/>
            </p:cNvSpPr>
            <p:nvPr/>
          </p:nvSpPr>
          <p:spPr bwMode="auto">
            <a:xfrm>
              <a:off x="3648" y="3648"/>
              <a:ext cx="1920" cy="294"/>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t>サーベイメータの使用</a:t>
              </a:r>
            </a:p>
          </p:txBody>
        </p:sp>
      </p:grpSp>
      <p:grpSp>
        <p:nvGrpSpPr>
          <p:cNvPr id="33801" name="Group 11"/>
          <p:cNvGrpSpPr>
            <a:grpSpLocks/>
          </p:cNvGrpSpPr>
          <p:nvPr/>
        </p:nvGrpSpPr>
        <p:grpSpPr bwMode="auto">
          <a:xfrm>
            <a:off x="2743200" y="3581400"/>
            <a:ext cx="609600" cy="990600"/>
            <a:chOff x="2496" y="2208"/>
            <a:chExt cx="624" cy="1056"/>
          </a:xfrm>
        </p:grpSpPr>
        <p:sp>
          <p:nvSpPr>
            <p:cNvPr id="33802" name="AutoShape 12"/>
            <p:cNvSpPr>
              <a:spLocks noChangeArrowheads="1"/>
            </p:cNvSpPr>
            <p:nvPr/>
          </p:nvSpPr>
          <p:spPr bwMode="auto">
            <a:xfrm>
              <a:off x="2496" y="2736"/>
              <a:ext cx="624" cy="528"/>
            </a:xfrm>
            <a:prstGeom prst="can">
              <a:avLst>
                <a:gd name="adj" fmla="val 26134"/>
              </a:avLst>
            </a:prstGeom>
            <a:solidFill>
              <a:schemeClr val="accent2">
                <a:alpha val="50195"/>
              </a:schemeClr>
            </a:solidFill>
            <a:ln w="9525">
              <a:solidFill>
                <a:schemeClr val="accent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03" name="AutoShape 13"/>
            <p:cNvSpPr>
              <a:spLocks noChangeArrowheads="1"/>
            </p:cNvSpPr>
            <p:nvPr/>
          </p:nvSpPr>
          <p:spPr bwMode="auto">
            <a:xfrm>
              <a:off x="2496" y="2304"/>
              <a:ext cx="624" cy="960"/>
            </a:xfrm>
            <a:prstGeom prst="can">
              <a:avLst>
                <a:gd name="adj" fmla="val 24679"/>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04" name="Oval 14"/>
            <p:cNvSpPr>
              <a:spLocks noChangeArrowheads="1"/>
            </p:cNvSpPr>
            <p:nvPr/>
          </p:nvSpPr>
          <p:spPr bwMode="auto">
            <a:xfrm>
              <a:off x="2496" y="3120"/>
              <a:ext cx="624" cy="144"/>
            </a:xfrm>
            <a:prstGeom prst="ellipse">
              <a:avLst/>
            </a:prstGeom>
            <a:solidFill>
              <a:schemeClr val="accent2"/>
            </a:solidFill>
            <a:ln w="9525">
              <a:solidFill>
                <a:schemeClr val="accent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3805" name="AutoShape 15" descr="縦線 (太)"/>
            <p:cNvSpPr>
              <a:spLocks noChangeArrowheads="1"/>
            </p:cNvSpPr>
            <p:nvPr/>
          </p:nvSpPr>
          <p:spPr bwMode="auto">
            <a:xfrm>
              <a:off x="2496" y="2208"/>
              <a:ext cx="624" cy="288"/>
            </a:xfrm>
            <a:prstGeom prst="can">
              <a:avLst>
                <a:gd name="adj" fmla="val 39236"/>
              </a:avLst>
            </a:prstGeom>
            <a:blipFill dpi="0" rotWithShape="0">
              <a:blip r:embed="rId2" cstate="print"/>
              <a:srcRect/>
              <a:tile tx="0" ty="0" sx="100000" sy="100000" flip="none" algn="tl"/>
            </a:blipFill>
            <a:ln w="9525">
              <a:solidFill>
                <a:srgbClr val="C0C0C0"/>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pic>
        <p:nvPicPr>
          <p:cNvPr id="66561" name="Picture 1"/>
          <p:cNvPicPr>
            <a:picLocks noChangeAspect="1" noChangeArrowheads="1"/>
          </p:cNvPicPr>
          <p:nvPr/>
        </p:nvPicPr>
        <p:blipFill>
          <a:blip r:embed="rId3" cstate="print"/>
          <a:srcRect/>
          <a:stretch>
            <a:fillRect/>
          </a:stretch>
        </p:blipFill>
        <p:spPr bwMode="auto">
          <a:xfrm>
            <a:off x="2843808" y="4077072"/>
            <a:ext cx="438696" cy="438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49"/>
                                        </p:tgtEl>
                                        <p:attrNameLst>
                                          <p:attrName>style.visibility</p:attrName>
                                        </p:attrNameLst>
                                      </p:cBhvr>
                                      <p:to>
                                        <p:strVal val="visible"/>
                                      </p:to>
                                    </p:set>
                                    <p:animEffect transition="in" filter="wipe(up)">
                                      <p:cBhvr>
                                        <p:cTn id="7" dur="500"/>
                                        <p:tgtEl>
                                          <p:spTgt spid="56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762000" y="3810000"/>
            <a:ext cx="71231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a:solidFill>
                  <a:srgbClr val="FF9933"/>
                </a:solidFill>
                <a:latin typeface="Swiss721" charset="0"/>
              </a:rPr>
              <a:t>測定後の処置</a:t>
            </a:r>
          </a:p>
          <a:p>
            <a:pPr>
              <a:spcBef>
                <a:spcPct val="0"/>
              </a:spcBef>
              <a:buClrTx/>
              <a:buSzTx/>
              <a:buFontTx/>
              <a:buNone/>
            </a:pPr>
            <a:r>
              <a:rPr kumimoji="0" lang="ja-JP" altLang="en-US" sz="2400">
                <a:solidFill>
                  <a:schemeClr val="folHlink"/>
                </a:solidFill>
                <a:latin typeface="Swiss721" charset="0"/>
              </a:rPr>
              <a:t>  </a:t>
            </a:r>
            <a:r>
              <a:rPr kumimoji="0" lang="ja-JP" altLang="en-US" sz="2400">
                <a:solidFill>
                  <a:srgbClr val="FFFF00"/>
                </a:solidFill>
                <a:latin typeface="Swiss721" charset="0"/>
                <a:sym typeface="Symbol" pitchFamily="18" charset="2"/>
              </a:rPr>
              <a:t></a:t>
            </a:r>
            <a:r>
              <a:rPr kumimoji="0" lang="ja-JP" altLang="en-US" sz="2400">
                <a:solidFill>
                  <a:srgbClr val="FFFF00"/>
                </a:solidFill>
                <a:latin typeface="Swiss721" charset="0"/>
              </a:rPr>
              <a:t> </a:t>
            </a:r>
            <a:r>
              <a:rPr kumimoji="0" lang="ja-JP" altLang="en-US" sz="3600">
                <a:latin typeface="Swiss721" charset="0"/>
              </a:rPr>
              <a:t>測定室に試料を放置しない。</a:t>
            </a:r>
            <a:endParaRPr kumimoji="0" lang="ja-JP" altLang="en-US" sz="3600">
              <a:solidFill>
                <a:schemeClr val="folHlink"/>
              </a:solidFill>
              <a:latin typeface="Swiss721" charset="0"/>
            </a:endParaRPr>
          </a:p>
          <a:p>
            <a:pPr>
              <a:spcBef>
                <a:spcPct val="0"/>
              </a:spcBef>
              <a:buClrTx/>
              <a:buSzTx/>
              <a:buFontTx/>
              <a:buNone/>
            </a:pPr>
            <a:r>
              <a:rPr kumimoji="0" lang="ja-JP" altLang="en-US" sz="2400">
                <a:solidFill>
                  <a:schemeClr val="folHlink"/>
                </a:solidFill>
                <a:latin typeface="Swiss721" charset="0"/>
              </a:rPr>
              <a:t>  </a:t>
            </a:r>
            <a:r>
              <a:rPr kumimoji="0" lang="ja-JP" altLang="en-US" sz="2400">
                <a:solidFill>
                  <a:schemeClr val="folHlink"/>
                </a:solidFill>
                <a:latin typeface="Swiss721" charset="0"/>
                <a:sym typeface="Symbol" pitchFamily="18" charset="2"/>
              </a:rPr>
              <a:t></a:t>
            </a:r>
            <a:r>
              <a:rPr kumimoji="0" lang="ja-JP" altLang="en-US" sz="2000">
                <a:latin typeface="Swiss721" charset="0"/>
              </a:rPr>
              <a:t> 測定者は持ち帰り廃棄する。ラックを元の位置に戻す。</a:t>
            </a:r>
          </a:p>
          <a:p>
            <a:pPr>
              <a:spcBef>
                <a:spcPct val="0"/>
              </a:spcBef>
              <a:buClrTx/>
              <a:buSzTx/>
              <a:buFontTx/>
              <a:buNone/>
            </a:pPr>
            <a:r>
              <a:rPr kumimoji="0" lang="ja-JP" altLang="en-US" sz="2400">
                <a:solidFill>
                  <a:schemeClr val="folHlink"/>
                </a:solidFill>
                <a:latin typeface="Swiss721" charset="0"/>
              </a:rPr>
              <a:t>  </a:t>
            </a:r>
            <a:r>
              <a:rPr kumimoji="0" lang="ja-JP" altLang="en-US" sz="2400">
                <a:solidFill>
                  <a:schemeClr val="folHlink"/>
                </a:solidFill>
                <a:latin typeface="Swiss721" charset="0"/>
                <a:sym typeface="Symbol" pitchFamily="18" charset="2"/>
              </a:rPr>
              <a:t></a:t>
            </a:r>
            <a:r>
              <a:rPr kumimoji="0" lang="ja-JP" altLang="en-US" sz="2000">
                <a:latin typeface="Swiss721" charset="0"/>
              </a:rPr>
              <a:t> キャップをはずし、分別してポリ袋にまとめて廃棄する。</a:t>
            </a:r>
          </a:p>
          <a:p>
            <a:pPr>
              <a:spcBef>
                <a:spcPct val="0"/>
              </a:spcBef>
              <a:buClrTx/>
              <a:buSzTx/>
              <a:buFontTx/>
              <a:buNone/>
            </a:pPr>
            <a:endParaRPr kumimoji="0" lang="ja-JP" altLang="en-US" sz="2000">
              <a:latin typeface="Swiss721" charset="0"/>
            </a:endParaRPr>
          </a:p>
        </p:txBody>
      </p:sp>
      <p:grpSp>
        <p:nvGrpSpPr>
          <p:cNvPr id="2" name="Group 21"/>
          <p:cNvGrpSpPr>
            <a:grpSpLocks/>
          </p:cNvGrpSpPr>
          <p:nvPr/>
        </p:nvGrpSpPr>
        <p:grpSpPr bwMode="auto">
          <a:xfrm>
            <a:off x="838200" y="1295400"/>
            <a:ext cx="4670425" cy="1570038"/>
            <a:chOff x="528" y="816"/>
            <a:chExt cx="2942" cy="989"/>
          </a:xfrm>
        </p:grpSpPr>
        <p:sp>
          <p:nvSpPr>
            <p:cNvPr id="34832" name="Text Box 5"/>
            <p:cNvSpPr txBox="1">
              <a:spLocks noChangeArrowheads="1"/>
            </p:cNvSpPr>
            <p:nvPr/>
          </p:nvSpPr>
          <p:spPr bwMode="auto">
            <a:xfrm>
              <a:off x="2517" y="890"/>
              <a:ext cx="72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200">
                  <a:latin typeface="Swiss721" charset="0"/>
                </a:rPr>
                <a:t> </a:t>
              </a:r>
              <a:r>
                <a:rPr kumimoji="0" lang="ja-JP" altLang="en-US" sz="1400" b="1">
                  <a:latin typeface="Swiss721" charset="0"/>
                </a:rPr>
                <a:t>核種  </a:t>
              </a:r>
            </a:p>
            <a:p>
              <a:pPr>
                <a:spcBef>
                  <a:spcPct val="0"/>
                </a:spcBef>
                <a:buClrTx/>
                <a:buSzTx/>
                <a:buFontTx/>
                <a:buNone/>
              </a:pPr>
              <a:r>
                <a:rPr kumimoji="0" lang="ja-JP" altLang="en-US" sz="1400" b="1">
                  <a:latin typeface="Swiss721" charset="0"/>
                </a:rPr>
                <a:t> 試料番号</a:t>
              </a:r>
            </a:p>
            <a:p>
              <a:pPr>
                <a:spcBef>
                  <a:spcPct val="0"/>
                </a:spcBef>
                <a:buClrTx/>
                <a:buSzTx/>
                <a:buFontTx/>
                <a:buNone/>
              </a:pPr>
              <a:r>
                <a:rPr kumimoji="0" lang="ja-JP" altLang="en-US" sz="1400" b="1">
                  <a:latin typeface="Swiss721" charset="0"/>
                </a:rPr>
                <a:t> 日付</a:t>
              </a:r>
            </a:p>
          </p:txBody>
        </p:sp>
        <p:sp>
          <p:nvSpPr>
            <p:cNvPr id="34833" name="AutoShape 6"/>
            <p:cNvSpPr>
              <a:spLocks/>
            </p:cNvSpPr>
            <p:nvPr/>
          </p:nvSpPr>
          <p:spPr bwMode="auto">
            <a:xfrm>
              <a:off x="2325" y="842"/>
              <a:ext cx="202" cy="528"/>
            </a:xfrm>
            <a:prstGeom prst="leftBrace">
              <a:avLst>
                <a:gd name="adj1" fmla="val 21782"/>
                <a:gd name="adj2" fmla="val 5256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4834" name="Text Box 8"/>
            <p:cNvSpPr txBox="1">
              <a:spLocks noChangeArrowheads="1"/>
            </p:cNvSpPr>
            <p:nvPr/>
          </p:nvSpPr>
          <p:spPr bwMode="auto">
            <a:xfrm>
              <a:off x="528" y="816"/>
              <a:ext cx="294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
                  <a:srgbClr val="FF9933"/>
                </a:buClr>
                <a:buSzPts val="2400"/>
                <a:buFont typeface="Swiss721" charset="0"/>
                <a:buChar char="•"/>
              </a:pPr>
              <a:r>
                <a:rPr kumimoji="0" lang="ja-JP" altLang="en-US" sz="2400">
                  <a:solidFill>
                    <a:srgbClr val="FF9933"/>
                  </a:solidFill>
                  <a:latin typeface="Swiss721" charset="0"/>
                </a:rPr>
                <a:t>試料の容器  </a:t>
              </a:r>
              <a:r>
                <a:rPr kumimoji="0" lang="ja-JP" altLang="en-US" sz="2000">
                  <a:solidFill>
                    <a:srgbClr val="FF9933"/>
                  </a:solidFill>
                  <a:latin typeface="Swiss721" charset="0"/>
                </a:rPr>
                <a:t> </a:t>
              </a:r>
            </a:p>
            <a:p>
              <a:pPr>
                <a:spcBef>
                  <a:spcPct val="0"/>
                </a:spcBef>
                <a:buClrTx/>
                <a:buSzTx/>
                <a:buFontTx/>
                <a:buNone/>
              </a:pPr>
              <a:r>
                <a:rPr kumimoji="0" lang="ja-JP" altLang="en-US" sz="2000">
                  <a:latin typeface="Swiss721" charset="0"/>
                </a:rPr>
                <a:t>  </a:t>
              </a:r>
              <a:r>
                <a:rPr kumimoji="0" lang="ja-JP" altLang="en-US" sz="2400">
                  <a:solidFill>
                    <a:schemeClr val="folHlink"/>
                  </a:solidFill>
                  <a:latin typeface="Swiss721" charset="0"/>
                  <a:sym typeface="Symbol" pitchFamily="18" charset="2"/>
                </a:rPr>
                <a:t></a:t>
              </a:r>
              <a:r>
                <a:rPr kumimoji="0" lang="ja-JP" altLang="en-US" sz="2000">
                  <a:latin typeface="Swiss721" charset="0"/>
                </a:rPr>
                <a:t> 適当な表示をつける。</a:t>
              </a:r>
            </a:p>
            <a:p>
              <a:pPr>
                <a:spcBef>
                  <a:spcPct val="0"/>
                </a:spcBef>
                <a:buClrTx/>
                <a:buSzTx/>
                <a:buFontTx/>
                <a:buNone/>
              </a:pPr>
              <a:r>
                <a:rPr kumimoji="0" lang="ja-JP" altLang="en-US" sz="2000">
                  <a:latin typeface="Swiss721" charset="0"/>
                </a:rPr>
                <a:t>  </a:t>
              </a:r>
              <a:r>
                <a:rPr kumimoji="0" lang="ja-JP" altLang="en-US" sz="2400">
                  <a:solidFill>
                    <a:schemeClr val="folHlink"/>
                  </a:solidFill>
                  <a:latin typeface="Swiss721" charset="0"/>
                  <a:sym typeface="Symbol" pitchFamily="18" charset="2"/>
                </a:rPr>
                <a:t></a:t>
              </a:r>
              <a:r>
                <a:rPr kumimoji="0" lang="ja-JP" altLang="en-US" sz="2000">
                  <a:latin typeface="Swiss721" charset="0"/>
                </a:rPr>
                <a:t> 容器表面汚染のないことを確認する。</a:t>
              </a:r>
            </a:p>
            <a:p>
              <a:pPr>
                <a:spcBef>
                  <a:spcPct val="0"/>
                </a:spcBef>
                <a:buClrTx/>
                <a:buSzTx/>
                <a:buFontTx/>
                <a:buNone/>
              </a:pPr>
              <a:r>
                <a:rPr kumimoji="0" lang="ja-JP" altLang="en-US" sz="2000">
                  <a:latin typeface="Swiss721" charset="0"/>
                </a:rPr>
                <a:t> </a:t>
              </a:r>
              <a:r>
                <a:rPr kumimoji="0" lang="ja-JP" altLang="en-US" sz="2400">
                  <a:solidFill>
                    <a:schemeClr val="folHlink"/>
                  </a:solidFill>
                  <a:latin typeface="Swiss721" charset="0"/>
                  <a:sym typeface="Symbol" pitchFamily="18" charset="2"/>
                </a:rPr>
                <a:t></a:t>
              </a:r>
              <a:r>
                <a:rPr kumimoji="0" lang="ja-JP" altLang="en-US" sz="2000">
                  <a:latin typeface="Swiss721" charset="0"/>
                </a:rPr>
                <a:t> ラック及び箱で運搬する。</a:t>
              </a:r>
            </a:p>
          </p:txBody>
        </p:sp>
      </p:grpSp>
      <p:grpSp>
        <p:nvGrpSpPr>
          <p:cNvPr id="3" name="Group 22"/>
          <p:cNvGrpSpPr>
            <a:grpSpLocks/>
          </p:cNvGrpSpPr>
          <p:nvPr/>
        </p:nvGrpSpPr>
        <p:grpSpPr bwMode="auto">
          <a:xfrm>
            <a:off x="7162800" y="1052513"/>
            <a:ext cx="1981200" cy="3765550"/>
            <a:chOff x="3696" y="960"/>
            <a:chExt cx="1248" cy="2372"/>
          </a:xfrm>
        </p:grpSpPr>
        <p:grpSp>
          <p:nvGrpSpPr>
            <p:cNvPr id="34822" name="Group 9"/>
            <p:cNvGrpSpPr>
              <a:grpSpLocks/>
            </p:cNvGrpSpPr>
            <p:nvPr/>
          </p:nvGrpSpPr>
          <p:grpSpPr bwMode="auto">
            <a:xfrm>
              <a:off x="3696" y="960"/>
              <a:ext cx="1104" cy="768"/>
              <a:chOff x="3984" y="912"/>
              <a:chExt cx="1152" cy="768"/>
            </a:xfrm>
          </p:grpSpPr>
          <p:sp>
            <p:nvSpPr>
              <p:cNvPr id="34830" name="AutoShape 10"/>
              <p:cNvSpPr>
                <a:spLocks noChangeArrowheads="1"/>
              </p:cNvSpPr>
              <p:nvPr/>
            </p:nvSpPr>
            <p:spPr bwMode="auto">
              <a:xfrm rot="5400000">
                <a:off x="4152" y="1080"/>
                <a:ext cx="432" cy="7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4416 h 21600"/>
                  <a:gd name="T14" fmla="*/ 19850 w 21600"/>
                  <a:gd name="T15" fmla="*/ 7734 h 21600"/>
                </a:gdLst>
                <a:ahLst/>
                <a:cxnLst>
                  <a:cxn ang="T8">
                    <a:pos x="T0" y="T1"/>
                  </a:cxn>
                  <a:cxn ang="T9">
                    <a:pos x="T2" y="T3"/>
                  </a:cxn>
                  <a:cxn ang="T10">
                    <a:pos x="T4" y="T5"/>
                  </a:cxn>
                  <a:cxn ang="T11">
                    <a:pos x="T6" y="T7"/>
                  </a:cxn>
                </a:cxnLst>
                <a:rect l="T12" t="T13" r="T14" b="T15"/>
                <a:pathLst>
                  <a:path w="21600" h="21600">
                    <a:moveTo>
                      <a:pt x="21600" y="6079"/>
                    </a:moveTo>
                    <a:lnTo>
                      <a:pt x="15085" y="0"/>
                    </a:lnTo>
                    <a:lnTo>
                      <a:pt x="15085" y="4428"/>
                    </a:lnTo>
                    <a:lnTo>
                      <a:pt x="12427" y="4428"/>
                    </a:lnTo>
                    <a:cubicBezTo>
                      <a:pt x="5564" y="4428"/>
                      <a:pt x="0" y="7889"/>
                      <a:pt x="0" y="12158"/>
                    </a:cubicBezTo>
                    <a:lnTo>
                      <a:pt x="0" y="21600"/>
                    </a:lnTo>
                    <a:lnTo>
                      <a:pt x="3375" y="21600"/>
                    </a:lnTo>
                    <a:lnTo>
                      <a:pt x="3375" y="12158"/>
                    </a:lnTo>
                    <a:cubicBezTo>
                      <a:pt x="3375" y="9712"/>
                      <a:pt x="7428" y="7730"/>
                      <a:pt x="12427" y="7730"/>
                    </a:cubicBezTo>
                    <a:lnTo>
                      <a:pt x="15085" y="7730"/>
                    </a:lnTo>
                    <a:lnTo>
                      <a:pt x="15085" y="12158"/>
                    </a:lnTo>
                    <a:lnTo>
                      <a:pt x="21600" y="6079"/>
                    </a:lnTo>
                    <a:close/>
                  </a:path>
                </a:pathLst>
              </a:custGeom>
              <a:solidFill>
                <a:srgbClr val="FF9933"/>
              </a:solidFill>
              <a:ln w="9525">
                <a:solidFill>
                  <a:schemeClr val="bg2"/>
                </a:solidFill>
                <a:miter lim="800000"/>
                <a:headEnd/>
                <a:tailEnd/>
              </a:ln>
            </p:spPr>
            <p:txBody>
              <a:bodyPr wrap="none" anchor="ctr"/>
              <a:lstStyle/>
              <a:p>
                <a:endParaRPr lang="ja-JP" altLang="en-US"/>
              </a:p>
            </p:txBody>
          </p:sp>
          <p:sp>
            <p:nvSpPr>
              <p:cNvPr id="34831" name="Text Box 11"/>
              <p:cNvSpPr txBox="1">
                <a:spLocks noChangeArrowheads="1"/>
              </p:cNvSpPr>
              <p:nvPr/>
            </p:nvSpPr>
            <p:spPr bwMode="auto">
              <a:xfrm>
                <a:off x="4176" y="912"/>
                <a:ext cx="960"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800">
                    <a:solidFill>
                      <a:srgbClr val="CCFFFF"/>
                    </a:solidFill>
                    <a:latin typeface="Arial" pitchFamily="34" charset="0"/>
                  </a:rPr>
                  <a:t>キャップ上</a:t>
                </a:r>
              </a:p>
            </p:txBody>
          </p:sp>
        </p:grpSp>
        <p:grpSp>
          <p:nvGrpSpPr>
            <p:cNvPr id="34823" name="Group 12"/>
            <p:cNvGrpSpPr>
              <a:grpSpLocks/>
            </p:cNvGrpSpPr>
            <p:nvPr/>
          </p:nvGrpSpPr>
          <p:grpSpPr bwMode="auto">
            <a:xfrm>
              <a:off x="3840" y="1728"/>
              <a:ext cx="1104" cy="1604"/>
              <a:chOff x="4176" y="1680"/>
              <a:chExt cx="1104" cy="1604"/>
            </a:xfrm>
          </p:grpSpPr>
          <p:grpSp>
            <p:nvGrpSpPr>
              <p:cNvPr id="34824" name="Group 13"/>
              <p:cNvGrpSpPr>
                <a:grpSpLocks/>
              </p:cNvGrpSpPr>
              <p:nvPr/>
            </p:nvGrpSpPr>
            <p:grpSpPr bwMode="auto">
              <a:xfrm>
                <a:off x="4272" y="1680"/>
                <a:ext cx="672" cy="1248"/>
                <a:chOff x="4272" y="1680"/>
                <a:chExt cx="672" cy="1248"/>
              </a:xfrm>
            </p:grpSpPr>
            <p:sp>
              <p:nvSpPr>
                <p:cNvPr id="34826" name="AutoShape 14"/>
                <p:cNvSpPr>
                  <a:spLocks noChangeArrowheads="1"/>
                </p:cNvSpPr>
                <p:nvPr/>
              </p:nvSpPr>
              <p:spPr bwMode="auto">
                <a:xfrm>
                  <a:off x="4272" y="1920"/>
                  <a:ext cx="672" cy="432"/>
                </a:xfrm>
                <a:prstGeom prst="can">
                  <a:avLst>
                    <a:gd name="adj" fmla="val 15741"/>
                  </a:avLst>
                </a:prstGeom>
                <a:solidFill>
                  <a:srgbClr val="DDDDDD"/>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4827" name="AutoShape 15" descr="縦線 (太)"/>
                <p:cNvSpPr>
                  <a:spLocks noChangeArrowheads="1"/>
                </p:cNvSpPr>
                <p:nvPr/>
              </p:nvSpPr>
              <p:spPr bwMode="auto">
                <a:xfrm>
                  <a:off x="4272" y="1680"/>
                  <a:ext cx="672" cy="336"/>
                </a:xfrm>
                <a:prstGeom prst="can">
                  <a:avLst>
                    <a:gd name="adj" fmla="val 25000"/>
                  </a:avLst>
                </a:prstGeom>
                <a:blipFill dpi="0" rotWithShape="0">
                  <a:blip r:embed="rId2" cstate="print"/>
                  <a:srcRect/>
                  <a:tile tx="0" ty="0" sx="100000" sy="100000" flip="none" algn="tl"/>
                </a:blip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4828" name="Oval 16"/>
                <p:cNvSpPr>
                  <a:spLocks noChangeArrowheads="1"/>
                </p:cNvSpPr>
                <p:nvPr/>
              </p:nvSpPr>
              <p:spPr bwMode="auto">
                <a:xfrm>
                  <a:off x="4272" y="2832"/>
                  <a:ext cx="672" cy="96"/>
                </a:xfrm>
                <a:prstGeom prst="ellipse">
                  <a:avLst/>
                </a:prstGeom>
                <a:solidFill>
                  <a:srgbClr val="CCECFF"/>
                </a:solidFill>
                <a:ln w="9525" cap="rnd">
                  <a:solidFill>
                    <a:schemeClr val="bg2"/>
                  </a:solidFill>
                  <a:prstDash val="sysDot"/>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4829" name="AutoShape 17"/>
                <p:cNvSpPr>
                  <a:spLocks noChangeArrowheads="1"/>
                </p:cNvSpPr>
                <p:nvPr/>
              </p:nvSpPr>
              <p:spPr bwMode="auto">
                <a:xfrm>
                  <a:off x="4272" y="2256"/>
                  <a:ext cx="672" cy="672"/>
                </a:xfrm>
                <a:prstGeom prst="can">
                  <a:avLst>
                    <a:gd name="adj" fmla="val 14435"/>
                  </a:avLst>
                </a:prstGeom>
                <a:solidFill>
                  <a:srgbClr val="66CCFF">
                    <a:alpha val="50195"/>
                  </a:srgbClr>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34825" name="Text Box 18"/>
              <p:cNvSpPr txBox="1">
                <a:spLocks noChangeArrowheads="1"/>
              </p:cNvSpPr>
              <p:nvPr/>
            </p:nvSpPr>
            <p:spPr bwMode="auto">
              <a:xfrm>
                <a:off x="4176" y="3072"/>
                <a:ext cx="11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en-US" altLang="ja-JP" sz="1600" b="1">
                    <a:latin typeface="Arial" pitchFamily="34" charset="0"/>
                  </a:rPr>
                  <a:t>LSC </a:t>
                </a:r>
                <a:r>
                  <a:rPr kumimoji="0" lang="ja-JP" altLang="en-US" sz="1600" b="1">
                    <a:latin typeface="Arial" pitchFamily="34" charset="0"/>
                  </a:rPr>
                  <a:t>試料</a:t>
                </a:r>
              </a:p>
            </p:txBody>
          </p:sp>
        </p:grpSp>
      </p:grpSp>
      <p:sp>
        <p:nvSpPr>
          <p:cNvPr id="19" name="Oval 3"/>
          <p:cNvSpPr>
            <a:spLocks noChangeArrowheads="1"/>
          </p:cNvSpPr>
          <p:nvPr/>
        </p:nvSpPr>
        <p:spPr bwMode="auto">
          <a:xfrm>
            <a:off x="2051720" y="362744"/>
            <a:ext cx="4876800" cy="762000"/>
          </a:xfrm>
          <a:prstGeom prst="ellipse">
            <a:avLst/>
          </a:prstGeom>
          <a:solidFill>
            <a:srgbClr val="669900"/>
          </a:solidFill>
          <a:ln w="25400">
            <a:solidFill>
              <a:schemeClr val="tx1"/>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4818" name="Text Box 3"/>
          <p:cNvSpPr txBox="1">
            <a:spLocks noChangeArrowheads="1"/>
          </p:cNvSpPr>
          <p:nvPr/>
        </p:nvSpPr>
        <p:spPr bwMode="auto">
          <a:xfrm>
            <a:off x="2057400" y="457200"/>
            <a:ext cx="4876800" cy="528638"/>
          </a:xfrm>
          <a:prstGeom prst="rect">
            <a:avLst/>
          </a:prstGeom>
          <a:noFill/>
          <a:ln w="25400">
            <a:no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a:latin typeface="Swiss721" charset="0"/>
              </a:rPr>
              <a:t>測定試料の安全取扱い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143000" y="2971800"/>
            <a:ext cx="6934200" cy="2100263"/>
            <a:chOff x="720" y="1872"/>
            <a:chExt cx="4368" cy="1323"/>
          </a:xfrm>
        </p:grpSpPr>
        <p:sp>
          <p:nvSpPr>
            <p:cNvPr id="17413" name="Text Box 5"/>
            <p:cNvSpPr txBox="1">
              <a:spLocks noChangeArrowheads="1"/>
            </p:cNvSpPr>
            <p:nvPr/>
          </p:nvSpPr>
          <p:spPr bwMode="auto">
            <a:xfrm>
              <a:off x="720" y="1872"/>
              <a:ext cx="436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dirty="0"/>
                <a:t>　放射性物質または放射性同位元素を意味した俗語</a:t>
              </a:r>
            </a:p>
            <a:p>
              <a:pPr algn="ctr" eaLnBrk="1" hangingPunct="1">
                <a:spcBef>
                  <a:spcPct val="50000"/>
                </a:spcBef>
                <a:buClrTx/>
                <a:buSzTx/>
                <a:buFontTx/>
                <a:buNone/>
              </a:pPr>
              <a:endParaRPr lang="ja-JP" altLang="en-US" sz="2400" dirty="0"/>
            </a:p>
            <a:p>
              <a:pPr algn="ctr" eaLnBrk="1" hangingPunct="1">
                <a:spcBef>
                  <a:spcPct val="50000"/>
                </a:spcBef>
                <a:buClrTx/>
                <a:buSzTx/>
                <a:buFontTx/>
                <a:buNone/>
              </a:pPr>
              <a:endParaRPr lang="ja-JP" altLang="en-US" sz="2400" dirty="0"/>
            </a:p>
            <a:p>
              <a:pPr algn="ctr" eaLnBrk="1" hangingPunct="1">
                <a:spcBef>
                  <a:spcPct val="50000"/>
                </a:spcBef>
                <a:buClrTx/>
                <a:buSzTx/>
                <a:buFontTx/>
                <a:buNone/>
              </a:pPr>
              <a:r>
                <a:rPr lang="en-US" altLang="ja-JP" sz="2400" dirty="0">
                  <a:latin typeface="Arial" pitchFamily="34" charset="0"/>
                </a:rPr>
                <a:t>“</a:t>
              </a:r>
              <a:r>
                <a:rPr lang="en-US" altLang="ja-JP" sz="2400" dirty="0">
                  <a:solidFill>
                    <a:schemeClr val="folHlink"/>
                  </a:solidFill>
                  <a:latin typeface="Arial" pitchFamily="34" charset="0"/>
                </a:rPr>
                <a:t>RI</a:t>
              </a:r>
              <a:r>
                <a:rPr lang="en-US" altLang="ja-JP" sz="2400" dirty="0">
                  <a:latin typeface="Arial" pitchFamily="34" charset="0"/>
                </a:rPr>
                <a:t>” </a:t>
              </a:r>
              <a:r>
                <a:rPr lang="ja-JP" altLang="en-US" sz="2400" dirty="0"/>
                <a:t>を学会発表や論文に用いない</a:t>
              </a:r>
            </a:p>
          </p:txBody>
        </p:sp>
        <p:sp>
          <p:nvSpPr>
            <p:cNvPr id="17414" name="AutoShape 4"/>
            <p:cNvSpPr>
              <a:spLocks noChangeArrowheads="1"/>
            </p:cNvSpPr>
            <p:nvPr/>
          </p:nvSpPr>
          <p:spPr bwMode="auto">
            <a:xfrm>
              <a:off x="2736" y="2400"/>
              <a:ext cx="288" cy="432"/>
            </a:xfrm>
            <a:prstGeom prst="downArrow">
              <a:avLst>
                <a:gd name="adj1" fmla="val 50000"/>
                <a:gd name="adj2" fmla="val 375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7" name="テキスト ボックス 6"/>
          <p:cNvSpPr txBox="1"/>
          <p:nvPr/>
        </p:nvSpPr>
        <p:spPr>
          <a:xfrm>
            <a:off x="611560" y="980728"/>
            <a:ext cx="1729961" cy="584775"/>
          </a:xfrm>
          <a:prstGeom prst="rect">
            <a:avLst/>
          </a:prstGeom>
          <a:noFill/>
        </p:spPr>
        <p:txBody>
          <a:bodyPr wrap="none">
            <a:spAutoFit/>
          </a:bodyPr>
          <a:lstStyle/>
          <a:p>
            <a:pPr eaLnBrk="1" hangingPunct="1">
              <a:defRPr/>
            </a:pPr>
            <a:r>
              <a:rPr lang="en-US" altLang="ja-JP" sz="3200" u="sng" dirty="0">
                <a:latin typeface="+mj-lt"/>
                <a:ea typeface="+mj-ea"/>
              </a:rPr>
              <a:t>RI</a:t>
            </a:r>
            <a:r>
              <a:rPr lang="ja-JP" altLang="en-US" sz="3200" u="sng" dirty="0">
                <a:latin typeface="+mj-lt"/>
                <a:ea typeface="+mj-ea"/>
              </a:rPr>
              <a:t>とは？</a:t>
            </a:r>
            <a:endParaRPr lang="en-US" altLang="ja-JP" sz="3200" u="sng" dirty="0">
              <a:latin typeface="+mj-lt"/>
              <a:ea typeface="+mj-ea"/>
            </a:endParaRPr>
          </a:p>
        </p:txBody>
      </p:sp>
      <p:sp>
        <p:nvSpPr>
          <p:cNvPr id="8" name="正方形/長方形 7"/>
          <p:cNvSpPr/>
          <p:nvPr/>
        </p:nvSpPr>
        <p:spPr>
          <a:xfrm>
            <a:off x="1331640" y="2247255"/>
            <a:ext cx="5976664" cy="461665"/>
          </a:xfrm>
          <a:prstGeom prst="rect">
            <a:avLst/>
          </a:prstGeom>
        </p:spPr>
        <p:txBody>
          <a:bodyPr wrap="square">
            <a:spAutoFit/>
          </a:bodyPr>
          <a:lstStyle/>
          <a:p>
            <a:r>
              <a:rPr lang="en-US" altLang="ja-JP" dirty="0">
                <a:latin typeface="+mj-lt"/>
              </a:rPr>
              <a:t>Radioisotope</a:t>
            </a:r>
            <a:r>
              <a:rPr lang="ja-JP" altLang="en-US" dirty="0"/>
              <a:t>の略語（非公認）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Oval 3"/>
          <p:cNvSpPr>
            <a:spLocks noChangeArrowheads="1"/>
          </p:cNvSpPr>
          <p:nvPr/>
        </p:nvSpPr>
        <p:spPr bwMode="auto">
          <a:xfrm>
            <a:off x="2362200" y="457200"/>
            <a:ext cx="4876800" cy="762000"/>
          </a:xfrm>
          <a:prstGeom prst="ellipse">
            <a:avLst/>
          </a:prstGeom>
          <a:solidFill>
            <a:srgbClr val="669900"/>
          </a:solidFill>
          <a:ln w="25400">
            <a:solidFill>
              <a:schemeClr val="tx1"/>
            </a:solidFill>
            <a:round/>
            <a:headEnd/>
            <a:tailEnd/>
          </a:ln>
          <a:effectLst>
            <a:outerShdw dist="35921" dir="2700000" algn="ctr" rotWithShape="0">
              <a:schemeClr val="bg2"/>
            </a:outerShdw>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43" name="Text Box 2"/>
          <p:cNvSpPr txBox="1">
            <a:spLocks noChangeArrowheads="1"/>
          </p:cNvSpPr>
          <p:nvPr/>
        </p:nvSpPr>
        <p:spPr bwMode="auto">
          <a:xfrm>
            <a:off x="2843213" y="549275"/>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実験後の汚染検査</a:t>
            </a:r>
          </a:p>
        </p:txBody>
      </p:sp>
      <p:sp>
        <p:nvSpPr>
          <p:cNvPr id="35844" name="Text Box 4"/>
          <p:cNvSpPr txBox="1">
            <a:spLocks noChangeArrowheads="1"/>
          </p:cNvSpPr>
          <p:nvPr/>
        </p:nvSpPr>
        <p:spPr bwMode="auto">
          <a:xfrm>
            <a:off x="1905000" y="12954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solidFill>
                  <a:srgbClr val="FFFF00"/>
                </a:solidFill>
              </a:rPr>
              <a:t>１日の実験終了時に必ず設備と用具を検査をして下さい</a:t>
            </a:r>
          </a:p>
        </p:txBody>
      </p:sp>
      <p:grpSp>
        <p:nvGrpSpPr>
          <p:cNvPr id="35845" name="Group 36"/>
          <p:cNvGrpSpPr>
            <a:grpSpLocks/>
          </p:cNvGrpSpPr>
          <p:nvPr/>
        </p:nvGrpSpPr>
        <p:grpSpPr bwMode="auto">
          <a:xfrm>
            <a:off x="3048000" y="4267200"/>
            <a:ext cx="4953000" cy="1958975"/>
            <a:chOff x="1920" y="2352"/>
            <a:chExt cx="3120" cy="1234"/>
          </a:xfrm>
        </p:grpSpPr>
        <p:sp>
          <p:nvSpPr>
            <p:cNvPr id="35864" name="Text Box 12"/>
            <p:cNvSpPr txBox="1">
              <a:spLocks noChangeArrowheads="1"/>
            </p:cNvSpPr>
            <p:nvPr/>
          </p:nvSpPr>
          <p:spPr bwMode="auto">
            <a:xfrm>
              <a:off x="2640" y="2928"/>
              <a:ext cx="2400" cy="294"/>
            </a:xfrm>
            <a:prstGeom prst="rect">
              <a:avLst/>
            </a:prstGeom>
            <a:solidFill>
              <a:srgbClr val="9933FF"/>
            </a:solidFill>
            <a:ln w="9525">
              <a:solidFill>
                <a:srgbClr val="9933FF"/>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latin typeface="Swiss721" charset="0"/>
                </a:rPr>
                <a:t>設備：　除染・台紙張替え</a:t>
              </a:r>
            </a:p>
          </p:txBody>
        </p:sp>
        <p:sp>
          <p:nvSpPr>
            <p:cNvPr id="35865" name="Line 13"/>
            <p:cNvSpPr>
              <a:spLocks noChangeShapeType="1"/>
            </p:cNvSpPr>
            <p:nvPr/>
          </p:nvSpPr>
          <p:spPr bwMode="auto">
            <a:xfrm>
              <a:off x="3168" y="2544"/>
              <a:ext cx="240" cy="336"/>
            </a:xfrm>
            <a:prstGeom prst="line">
              <a:avLst/>
            </a:prstGeom>
            <a:noFill/>
            <a:ln w="57150">
              <a:solidFill>
                <a:srgbClr val="CC66FF"/>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35866" name="Text Box 16"/>
            <p:cNvSpPr txBox="1">
              <a:spLocks noChangeArrowheads="1"/>
            </p:cNvSpPr>
            <p:nvPr/>
          </p:nvSpPr>
          <p:spPr bwMode="auto">
            <a:xfrm>
              <a:off x="2688" y="3312"/>
              <a:ext cx="2304" cy="274"/>
            </a:xfrm>
            <a:prstGeom prst="rect">
              <a:avLst/>
            </a:prstGeom>
            <a:solidFill>
              <a:srgbClr val="66FF33"/>
            </a:solidFill>
            <a:ln w="38100">
              <a:solidFill>
                <a:srgbClr val="33CC33"/>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000" b="1">
                  <a:solidFill>
                    <a:schemeClr val="bg2"/>
                  </a:solidFill>
                  <a:latin typeface="Swiss721" charset="0"/>
                </a:rPr>
                <a:t>用具：　除染、ポリ袋に入れる</a:t>
              </a:r>
            </a:p>
          </p:txBody>
        </p:sp>
        <p:sp>
          <p:nvSpPr>
            <p:cNvPr id="35867" name="Text Box 18" descr="砂"/>
            <p:cNvSpPr txBox="1">
              <a:spLocks noChangeArrowheads="1"/>
            </p:cNvSpPr>
            <p:nvPr/>
          </p:nvSpPr>
          <p:spPr bwMode="auto">
            <a:xfrm>
              <a:off x="1920" y="2352"/>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1800" b="1">
                  <a:solidFill>
                    <a:srgbClr val="FFFF00"/>
                  </a:solidFill>
                  <a:latin typeface="Arial Narrow" pitchFamily="34" charset="0"/>
                </a:rPr>
                <a:t>汚染レベル</a:t>
              </a:r>
              <a:r>
                <a:rPr kumimoji="0" lang="ja-JP" altLang="en-US" sz="1800" b="1">
                  <a:solidFill>
                    <a:srgbClr val="FFFF00"/>
                  </a:solidFill>
                </a:rPr>
                <a:t> &gt; </a:t>
              </a:r>
              <a:r>
                <a:rPr kumimoji="0" lang="ja-JP" altLang="en-US" sz="1800" b="1">
                  <a:solidFill>
                    <a:srgbClr val="FFFF00"/>
                  </a:solidFill>
                  <a:latin typeface="Arial Narrow" pitchFamily="34" charset="0"/>
                </a:rPr>
                <a:t>500 </a:t>
              </a:r>
              <a:r>
                <a:rPr kumimoji="0" lang="en-US" altLang="ja-JP" sz="1800" b="1">
                  <a:solidFill>
                    <a:srgbClr val="FFFF00"/>
                  </a:solidFill>
                  <a:latin typeface="Arial Narrow" pitchFamily="34" charset="0"/>
                </a:rPr>
                <a:t>cpm</a:t>
              </a:r>
            </a:p>
          </p:txBody>
        </p:sp>
      </p:grpSp>
      <p:grpSp>
        <p:nvGrpSpPr>
          <p:cNvPr id="35846" name="Group 38"/>
          <p:cNvGrpSpPr>
            <a:grpSpLocks/>
          </p:cNvGrpSpPr>
          <p:nvPr/>
        </p:nvGrpSpPr>
        <p:grpSpPr bwMode="auto">
          <a:xfrm>
            <a:off x="2743200" y="2743200"/>
            <a:ext cx="5791200" cy="1447800"/>
            <a:chOff x="1728" y="1728"/>
            <a:chExt cx="3648" cy="912"/>
          </a:xfrm>
        </p:grpSpPr>
        <p:grpSp>
          <p:nvGrpSpPr>
            <p:cNvPr id="35858" name="Group 5" descr="砂"/>
            <p:cNvGrpSpPr>
              <a:grpSpLocks/>
            </p:cNvGrpSpPr>
            <p:nvPr/>
          </p:nvGrpSpPr>
          <p:grpSpPr bwMode="auto">
            <a:xfrm>
              <a:off x="3504" y="1728"/>
              <a:ext cx="1872" cy="480"/>
              <a:chOff x="3504" y="1920"/>
              <a:chExt cx="1920" cy="641"/>
            </a:xfrm>
          </p:grpSpPr>
          <p:sp>
            <p:nvSpPr>
              <p:cNvPr id="35862" name="AutoShape 6"/>
              <p:cNvSpPr>
                <a:spLocks noChangeArrowheads="1"/>
              </p:cNvSpPr>
              <p:nvPr/>
            </p:nvSpPr>
            <p:spPr bwMode="auto">
              <a:xfrm>
                <a:off x="3504" y="1920"/>
                <a:ext cx="1920" cy="641"/>
              </a:xfrm>
              <a:prstGeom prst="leftArrowCallout">
                <a:avLst>
                  <a:gd name="adj1" fmla="val 17306"/>
                  <a:gd name="adj2" fmla="val 23718"/>
                  <a:gd name="adj3" fmla="val 21619"/>
                  <a:gd name="adj4" fmla="val 86366"/>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63" name="Text Box 7"/>
              <p:cNvSpPr txBox="1">
                <a:spLocks noChangeArrowheads="1"/>
              </p:cNvSpPr>
              <p:nvPr/>
            </p:nvSpPr>
            <p:spPr bwMode="auto">
              <a:xfrm>
                <a:off x="3769" y="1985"/>
                <a:ext cx="1592" cy="5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1800">
                    <a:latin typeface="Swiss721" charset="0"/>
                  </a:rPr>
                  <a:t> </a:t>
                </a:r>
                <a:r>
                  <a:rPr kumimoji="0" lang="ja-JP" altLang="en-US" sz="1600" b="1">
                    <a:latin typeface="Swiss721" charset="0"/>
                  </a:rPr>
                  <a:t>見えない, 分散しやすい </a:t>
                </a:r>
              </a:p>
              <a:p>
                <a:pPr algn="ctr">
                  <a:spcBef>
                    <a:spcPct val="0"/>
                  </a:spcBef>
                  <a:buClrTx/>
                  <a:buSzTx/>
                  <a:buFontTx/>
                  <a:buNone/>
                </a:pPr>
                <a:r>
                  <a:rPr kumimoji="0" lang="ja-JP" altLang="en-US" sz="1600" b="1">
                    <a:latin typeface="Swiss721" charset="0"/>
                  </a:rPr>
                  <a:t>超微量</a:t>
                </a:r>
              </a:p>
            </p:txBody>
          </p:sp>
        </p:grpSp>
        <p:grpSp>
          <p:nvGrpSpPr>
            <p:cNvPr id="35859" name="Group 35"/>
            <p:cNvGrpSpPr>
              <a:grpSpLocks/>
            </p:cNvGrpSpPr>
            <p:nvPr/>
          </p:nvGrpSpPr>
          <p:grpSpPr bwMode="auto">
            <a:xfrm>
              <a:off x="1728" y="2304"/>
              <a:ext cx="2352" cy="336"/>
              <a:chOff x="3408" y="2352"/>
              <a:chExt cx="2352" cy="336"/>
            </a:xfrm>
          </p:grpSpPr>
          <p:sp>
            <p:nvSpPr>
              <p:cNvPr id="35860" name="AutoShape 19"/>
              <p:cNvSpPr>
                <a:spLocks noChangeArrowheads="1"/>
              </p:cNvSpPr>
              <p:nvPr/>
            </p:nvSpPr>
            <p:spPr bwMode="auto">
              <a:xfrm>
                <a:off x="3408" y="2352"/>
                <a:ext cx="2352" cy="336"/>
              </a:xfrm>
              <a:prstGeom prst="parallelogram">
                <a:avLst>
                  <a:gd name="adj" fmla="val 175000"/>
                </a:avLst>
              </a:prstGeom>
              <a:solidFill>
                <a:schemeClr val="tx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61" name="AutoShape 21" descr="砂"/>
              <p:cNvSpPr>
                <a:spLocks noChangeArrowheads="1"/>
              </p:cNvSpPr>
              <p:nvPr/>
            </p:nvSpPr>
            <p:spPr bwMode="auto">
              <a:xfrm>
                <a:off x="4224" y="2448"/>
                <a:ext cx="336" cy="144"/>
              </a:xfrm>
              <a:prstGeom prst="star16">
                <a:avLst>
                  <a:gd name="adj" fmla="val 2681"/>
                </a:avLst>
              </a:prstGeom>
              <a:blipFill dpi="0" rotWithShape="0">
                <a:blip r:embed="rId2" cstate="print"/>
                <a:srcRect/>
                <a:tile tx="0" ty="0" sx="100000" sy="100000" flip="none" algn="tl"/>
              </a:blipFill>
              <a:ln w="9525">
                <a:solidFill>
                  <a:schemeClr val="hlink"/>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grpSp>
        <p:nvGrpSpPr>
          <p:cNvPr id="35847" name="Group 37"/>
          <p:cNvGrpSpPr>
            <a:grpSpLocks/>
          </p:cNvGrpSpPr>
          <p:nvPr/>
        </p:nvGrpSpPr>
        <p:grpSpPr bwMode="auto">
          <a:xfrm>
            <a:off x="1066800" y="2514600"/>
            <a:ext cx="3810000" cy="3276600"/>
            <a:chOff x="576" y="1344"/>
            <a:chExt cx="2400" cy="2064"/>
          </a:xfrm>
        </p:grpSpPr>
        <p:sp>
          <p:nvSpPr>
            <p:cNvPr id="35848" name="Text Box 9"/>
            <p:cNvSpPr txBox="1">
              <a:spLocks noChangeArrowheads="1"/>
            </p:cNvSpPr>
            <p:nvPr/>
          </p:nvSpPr>
          <p:spPr bwMode="auto">
            <a:xfrm>
              <a:off x="576" y="3120"/>
              <a:ext cx="1584" cy="288"/>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latin typeface="Swiss721" charset="0"/>
                </a:rPr>
                <a:t>汚染検査</a:t>
              </a:r>
            </a:p>
          </p:txBody>
        </p:sp>
        <p:sp>
          <p:nvSpPr>
            <p:cNvPr id="35849" name="Line 10"/>
            <p:cNvSpPr>
              <a:spLocks noChangeShapeType="1"/>
            </p:cNvSpPr>
            <p:nvPr/>
          </p:nvSpPr>
          <p:spPr bwMode="auto">
            <a:xfrm flipH="1">
              <a:off x="1536" y="2544"/>
              <a:ext cx="432" cy="528"/>
            </a:xfrm>
            <a:prstGeom prst="line">
              <a:avLst/>
            </a:prstGeom>
            <a:noFill/>
            <a:ln w="57150">
              <a:solidFill>
                <a:srgbClr val="669900"/>
              </a:solidFill>
              <a:round/>
              <a:headEnd type="triangle" w="med" len="me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35850" name="Group 22"/>
            <p:cNvGrpSpPr>
              <a:grpSpLocks/>
            </p:cNvGrpSpPr>
            <p:nvPr/>
          </p:nvGrpSpPr>
          <p:grpSpPr bwMode="auto">
            <a:xfrm>
              <a:off x="2304" y="1344"/>
              <a:ext cx="672" cy="961"/>
              <a:chOff x="480" y="2592"/>
              <a:chExt cx="672" cy="961"/>
            </a:xfrm>
          </p:grpSpPr>
          <p:sp>
            <p:nvSpPr>
              <p:cNvPr id="35851" name="AutoShape 23"/>
              <p:cNvSpPr>
                <a:spLocks noChangeArrowheads="1"/>
              </p:cNvSpPr>
              <p:nvPr/>
            </p:nvSpPr>
            <p:spPr bwMode="auto">
              <a:xfrm>
                <a:off x="480" y="3408"/>
                <a:ext cx="672" cy="144"/>
              </a:xfrm>
              <a:prstGeom prst="parallelogram">
                <a:avLst>
                  <a:gd name="adj" fmla="val 116667"/>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52" name="AutoShape 24"/>
              <p:cNvSpPr>
                <a:spLocks noChangeArrowheads="1"/>
              </p:cNvSpPr>
              <p:nvPr/>
            </p:nvSpPr>
            <p:spPr bwMode="auto">
              <a:xfrm>
                <a:off x="672" y="3408"/>
                <a:ext cx="288" cy="145"/>
              </a:xfrm>
              <a:prstGeom prst="star16">
                <a:avLst>
                  <a:gd name="adj" fmla="val 7736"/>
                </a:avLst>
              </a:prstGeom>
              <a:solidFill>
                <a:schemeClr val="accent1"/>
              </a:solidFill>
              <a:ln w="9525">
                <a:solidFill>
                  <a:srgbClr val="FF3300"/>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35853" name="Group 25"/>
              <p:cNvGrpSpPr>
                <a:grpSpLocks/>
              </p:cNvGrpSpPr>
              <p:nvPr/>
            </p:nvGrpSpPr>
            <p:grpSpPr bwMode="auto">
              <a:xfrm>
                <a:off x="720" y="2592"/>
                <a:ext cx="264" cy="767"/>
                <a:chOff x="720" y="2593"/>
                <a:chExt cx="264" cy="767"/>
              </a:xfrm>
            </p:grpSpPr>
            <p:sp>
              <p:nvSpPr>
                <p:cNvPr id="35854" name="AutoShape 26"/>
                <p:cNvSpPr>
                  <a:spLocks noChangeArrowheads="1"/>
                </p:cNvSpPr>
                <p:nvPr/>
              </p:nvSpPr>
              <p:spPr bwMode="auto">
                <a:xfrm>
                  <a:off x="720" y="3217"/>
                  <a:ext cx="240" cy="143"/>
                </a:xfrm>
                <a:prstGeom prst="can">
                  <a:avLst>
                    <a:gd name="adj" fmla="val 25000"/>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55" name="AutoShape 27"/>
                <p:cNvSpPr>
                  <a:spLocks noChangeArrowheads="1"/>
                </p:cNvSpPr>
                <p:nvPr/>
              </p:nvSpPr>
              <p:spPr bwMode="auto">
                <a:xfrm rot="10800000">
                  <a:off x="720" y="3169"/>
                  <a:ext cx="240"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80 w 21600"/>
                    <a:gd name="T13" fmla="*/ 4725 h 21600"/>
                    <a:gd name="T14" fmla="*/ 16920 w 21600"/>
                    <a:gd name="T15" fmla="*/ 16875 h 21600"/>
                  </a:gdLst>
                  <a:ahLst/>
                  <a:cxnLst>
                    <a:cxn ang="T8">
                      <a:pos x="T0" y="T1"/>
                    </a:cxn>
                    <a:cxn ang="T9">
                      <a:pos x="T2" y="T3"/>
                    </a:cxn>
                    <a:cxn ang="T10">
                      <a:pos x="T4" y="T5"/>
                    </a:cxn>
                    <a:cxn ang="T11">
                      <a:pos x="T6" y="T7"/>
                    </a:cxn>
                  </a:cxnLst>
                  <a:rect l="T12" t="T13" r="T14" b="T15"/>
                  <a:pathLst>
                    <a:path w="21600" h="21600">
                      <a:moveTo>
                        <a:pt x="0" y="0"/>
                      </a:moveTo>
                      <a:lnTo>
                        <a:pt x="5737" y="21600"/>
                      </a:lnTo>
                      <a:lnTo>
                        <a:pt x="15863" y="21600"/>
                      </a:lnTo>
                      <a:lnTo>
                        <a:pt x="21600" y="0"/>
                      </a:lnTo>
                      <a:lnTo>
                        <a:pt x="0" y="0"/>
                      </a:lnTo>
                      <a:close/>
                    </a:path>
                  </a:pathLst>
                </a:custGeom>
                <a:gradFill rotWithShape="0">
                  <a:gsLst>
                    <a:gs pos="0">
                      <a:srgbClr val="666666"/>
                    </a:gs>
                    <a:gs pos="50000">
                      <a:srgbClr val="DDDDDD"/>
                    </a:gs>
                    <a:gs pos="100000">
                      <a:srgbClr val="666666"/>
                    </a:gs>
                  </a:gsLst>
                  <a:lin ang="0" scaled="1"/>
                </a:gradFill>
                <a:ln w="9525">
                  <a:solidFill>
                    <a:schemeClr val="bg2"/>
                  </a:solidFill>
                  <a:miter lim="800000"/>
                  <a:headEnd/>
                  <a:tailEnd/>
                </a:ln>
              </p:spPr>
              <p:txBody>
                <a:bodyPr wrap="none" anchor="ctr"/>
                <a:lstStyle/>
                <a:p>
                  <a:endParaRPr lang="ja-JP" altLang="en-US"/>
                </a:p>
              </p:txBody>
            </p:sp>
            <p:sp>
              <p:nvSpPr>
                <p:cNvPr id="35856" name="AutoShape 28"/>
                <p:cNvSpPr>
                  <a:spLocks noChangeArrowheads="1"/>
                </p:cNvSpPr>
                <p:nvPr/>
              </p:nvSpPr>
              <p:spPr bwMode="auto">
                <a:xfrm>
                  <a:off x="768" y="2929"/>
                  <a:ext cx="144" cy="288"/>
                </a:xfrm>
                <a:prstGeom prst="can">
                  <a:avLst>
                    <a:gd name="adj" fmla="val 22222"/>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5857" name="Freeform 29"/>
                <p:cNvSpPr>
                  <a:spLocks/>
                </p:cNvSpPr>
                <p:nvPr/>
              </p:nvSpPr>
              <p:spPr bwMode="auto">
                <a:xfrm>
                  <a:off x="816" y="2593"/>
                  <a:ext cx="168" cy="336"/>
                </a:xfrm>
                <a:custGeom>
                  <a:avLst/>
                  <a:gdLst>
                    <a:gd name="T0" fmla="*/ 24 w 168"/>
                    <a:gd name="T1" fmla="*/ 336 h 336"/>
                    <a:gd name="T2" fmla="*/ 24 w 168"/>
                    <a:gd name="T3" fmla="*/ 240 h 336"/>
                    <a:gd name="T4" fmla="*/ 168 w 168"/>
                    <a:gd name="T5" fmla="*/ 192 h 336"/>
                    <a:gd name="T6" fmla="*/ 24 w 168"/>
                    <a:gd name="T7" fmla="*/ 144 h 336"/>
                    <a:gd name="T8" fmla="*/ 120 w 168"/>
                    <a:gd name="T9" fmla="*/ 48 h 336"/>
                    <a:gd name="T10" fmla="*/ 24 w 168"/>
                    <a:gd name="T11" fmla="*/ 0 h 336"/>
                    <a:gd name="T12" fmla="*/ 0 60000 65536"/>
                    <a:gd name="T13" fmla="*/ 0 60000 65536"/>
                    <a:gd name="T14" fmla="*/ 0 60000 65536"/>
                    <a:gd name="T15" fmla="*/ 0 60000 65536"/>
                    <a:gd name="T16" fmla="*/ 0 60000 65536"/>
                    <a:gd name="T17" fmla="*/ 0 60000 65536"/>
                    <a:gd name="T18" fmla="*/ 0 w 168"/>
                    <a:gd name="T19" fmla="*/ 0 h 336"/>
                    <a:gd name="T20" fmla="*/ 168 w 16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168" h="336">
                      <a:moveTo>
                        <a:pt x="24" y="336"/>
                      </a:moveTo>
                      <a:cubicBezTo>
                        <a:pt x="12" y="300"/>
                        <a:pt x="0" y="264"/>
                        <a:pt x="24" y="240"/>
                      </a:cubicBezTo>
                      <a:cubicBezTo>
                        <a:pt x="48" y="216"/>
                        <a:pt x="168" y="208"/>
                        <a:pt x="168" y="192"/>
                      </a:cubicBezTo>
                      <a:cubicBezTo>
                        <a:pt x="168" y="176"/>
                        <a:pt x="32" y="168"/>
                        <a:pt x="24" y="144"/>
                      </a:cubicBezTo>
                      <a:cubicBezTo>
                        <a:pt x="16" y="120"/>
                        <a:pt x="120" y="72"/>
                        <a:pt x="120" y="48"/>
                      </a:cubicBezTo>
                      <a:cubicBezTo>
                        <a:pt x="120" y="24"/>
                        <a:pt x="72" y="12"/>
                        <a:pt x="24" y="0"/>
                      </a:cubicBezTo>
                    </a:path>
                  </a:pathLst>
                </a:custGeom>
                <a:noFill/>
                <a:ln w="381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3"/>
          <p:cNvGraphicFramePr>
            <a:graphicFrameLocks noChangeAspect="1"/>
          </p:cNvGraphicFramePr>
          <p:nvPr/>
        </p:nvGraphicFramePr>
        <p:xfrm>
          <a:off x="2590800" y="763588"/>
          <a:ext cx="5791200" cy="5254625"/>
        </p:xfrm>
        <a:graphic>
          <a:graphicData uri="http://schemas.openxmlformats.org/presentationml/2006/ole">
            <mc:AlternateContent xmlns:mc="http://schemas.openxmlformats.org/markup-compatibility/2006">
              <mc:Choice xmlns:v="urn:schemas-microsoft-com:vml" Requires="v">
                <p:oleObj spid="_x0000_s36901" name="Photo Editor Photo" r:id="rId3" imgW="10895238" imgH="9659698" progId="">
                  <p:embed/>
                </p:oleObj>
              </mc:Choice>
              <mc:Fallback>
                <p:oleObj name="Photo Editor Photo" r:id="rId3" imgW="10895238" imgH="965969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763588"/>
                        <a:ext cx="5791200" cy="52546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Freeform 4"/>
          <p:cNvSpPr>
            <a:spLocks/>
          </p:cNvSpPr>
          <p:nvPr/>
        </p:nvSpPr>
        <p:spPr bwMode="auto">
          <a:xfrm>
            <a:off x="4648200" y="1981200"/>
            <a:ext cx="2819400" cy="2514600"/>
          </a:xfrm>
          <a:custGeom>
            <a:avLst/>
            <a:gdLst>
              <a:gd name="T0" fmla="*/ 0 w 1776"/>
              <a:gd name="T1" fmla="*/ 2147483646 h 1632"/>
              <a:gd name="T2" fmla="*/ 2147483646 w 1776"/>
              <a:gd name="T3" fmla="*/ 2147483646 h 1632"/>
              <a:gd name="T4" fmla="*/ 2147483646 w 1776"/>
              <a:gd name="T5" fmla="*/ 2147483646 h 1632"/>
              <a:gd name="T6" fmla="*/ 2147483646 w 1776"/>
              <a:gd name="T7" fmla="*/ 2147483646 h 1632"/>
              <a:gd name="T8" fmla="*/ 2147483646 w 1776"/>
              <a:gd name="T9" fmla="*/ 2147483646 h 1632"/>
              <a:gd name="T10" fmla="*/ 2147483646 w 1776"/>
              <a:gd name="T11" fmla="*/ 0 h 1632"/>
              <a:gd name="T12" fmla="*/ 0 60000 65536"/>
              <a:gd name="T13" fmla="*/ 0 60000 65536"/>
              <a:gd name="T14" fmla="*/ 0 60000 65536"/>
              <a:gd name="T15" fmla="*/ 0 60000 65536"/>
              <a:gd name="T16" fmla="*/ 0 60000 65536"/>
              <a:gd name="T17" fmla="*/ 0 60000 65536"/>
              <a:gd name="T18" fmla="*/ 0 w 1776"/>
              <a:gd name="T19" fmla="*/ 0 h 1632"/>
              <a:gd name="T20" fmla="*/ 1776 w 1776"/>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1776" h="1632">
                <a:moveTo>
                  <a:pt x="0" y="1632"/>
                </a:moveTo>
                <a:cubicBezTo>
                  <a:pt x="32" y="1460"/>
                  <a:pt x="64" y="1288"/>
                  <a:pt x="144" y="1104"/>
                </a:cubicBezTo>
                <a:cubicBezTo>
                  <a:pt x="224" y="920"/>
                  <a:pt x="336" y="672"/>
                  <a:pt x="480" y="528"/>
                </a:cubicBezTo>
                <a:cubicBezTo>
                  <a:pt x="624" y="384"/>
                  <a:pt x="816" y="320"/>
                  <a:pt x="1008" y="240"/>
                </a:cubicBezTo>
                <a:cubicBezTo>
                  <a:pt x="1200" y="160"/>
                  <a:pt x="1504" y="88"/>
                  <a:pt x="1632" y="48"/>
                </a:cubicBezTo>
                <a:cubicBezTo>
                  <a:pt x="1760" y="8"/>
                  <a:pt x="1768" y="4"/>
                  <a:pt x="177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8" name="Oval 5"/>
          <p:cNvSpPr>
            <a:spLocks noChangeArrowheads="1"/>
          </p:cNvSpPr>
          <p:nvPr/>
        </p:nvSpPr>
        <p:spPr bwMode="auto">
          <a:xfrm>
            <a:off x="5867400" y="2438400"/>
            <a:ext cx="76200" cy="76200"/>
          </a:xfrm>
          <a:prstGeom prst="ellipse">
            <a:avLst/>
          </a:prstGeom>
          <a:solidFill>
            <a:schemeClr val="tx1"/>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69" name="Text Box 7"/>
          <p:cNvSpPr txBox="1">
            <a:spLocks noChangeArrowheads="1"/>
          </p:cNvSpPr>
          <p:nvPr/>
        </p:nvSpPr>
        <p:spPr bwMode="auto">
          <a:xfrm>
            <a:off x="2209800" y="6021388"/>
            <a:ext cx="6172200" cy="406400"/>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000" b="1">
                <a:solidFill>
                  <a:schemeClr val="bg2"/>
                </a:solidFill>
              </a:rPr>
              <a:t>ベータ 線の最大エネルギー(</a:t>
            </a:r>
            <a:r>
              <a:rPr kumimoji="0" lang="en-US" altLang="ja-JP" sz="2000" b="1">
                <a:solidFill>
                  <a:schemeClr val="bg2"/>
                </a:solidFill>
              </a:rPr>
              <a:t>MeV)</a:t>
            </a:r>
          </a:p>
        </p:txBody>
      </p:sp>
      <p:sp>
        <p:nvSpPr>
          <p:cNvPr id="36870" name="Text Box 9"/>
          <p:cNvSpPr txBox="1">
            <a:spLocks noChangeArrowheads="1"/>
          </p:cNvSpPr>
          <p:nvPr/>
        </p:nvSpPr>
        <p:spPr bwMode="auto">
          <a:xfrm>
            <a:off x="381000" y="2971800"/>
            <a:ext cx="1752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1800">
                <a:solidFill>
                  <a:srgbClr val="FFFF00"/>
                </a:solidFill>
                <a:latin typeface="Swiss721" charset="0"/>
              </a:rPr>
              <a:t>測定条件:</a:t>
            </a:r>
            <a:endParaRPr kumimoji="0" lang="ja-JP" altLang="en-US" sz="1800" b="1">
              <a:solidFill>
                <a:srgbClr val="FFFF00"/>
              </a:solidFill>
              <a:latin typeface="Swiss721" charset="0"/>
            </a:endParaRPr>
          </a:p>
          <a:p>
            <a:pPr algn="ctr">
              <a:spcBef>
                <a:spcPct val="0"/>
              </a:spcBef>
              <a:buClrTx/>
              <a:buSzTx/>
              <a:buFontTx/>
              <a:buNone/>
            </a:pPr>
            <a:r>
              <a:rPr kumimoji="0" lang="ja-JP" altLang="en-US" sz="1800" b="1">
                <a:solidFill>
                  <a:srgbClr val="FFFF00"/>
                </a:solidFill>
                <a:latin typeface="Swiss721" charset="0"/>
              </a:rPr>
              <a:t>線源</a:t>
            </a:r>
          </a:p>
          <a:p>
            <a:pPr algn="ctr">
              <a:spcBef>
                <a:spcPct val="0"/>
              </a:spcBef>
              <a:buClrTx/>
              <a:buSzTx/>
              <a:buFontTx/>
              <a:buNone/>
            </a:pPr>
            <a:r>
              <a:rPr kumimoji="0" lang="en-US" altLang="ja-JP" sz="1600" b="1">
                <a:solidFill>
                  <a:srgbClr val="FFFF00"/>
                </a:solidFill>
                <a:latin typeface="Swiss721" charset="0"/>
              </a:rPr>
              <a:t>10cm x 10cm</a:t>
            </a:r>
          </a:p>
          <a:p>
            <a:pPr algn="ctr">
              <a:spcBef>
                <a:spcPct val="0"/>
              </a:spcBef>
              <a:buClrTx/>
              <a:buSzTx/>
              <a:buFontTx/>
              <a:buNone/>
            </a:pPr>
            <a:r>
              <a:rPr kumimoji="0" lang="ja-JP" altLang="en-US" sz="1600" b="1">
                <a:solidFill>
                  <a:srgbClr val="FFFF00"/>
                </a:solidFill>
                <a:latin typeface="Swiss721" charset="0"/>
              </a:rPr>
              <a:t>から 0.5 </a:t>
            </a:r>
            <a:r>
              <a:rPr kumimoji="0" lang="en-US" altLang="ja-JP" sz="1600" b="1">
                <a:solidFill>
                  <a:srgbClr val="FFFF00"/>
                </a:solidFill>
                <a:latin typeface="Swiss721" charset="0"/>
              </a:rPr>
              <a:t>cm</a:t>
            </a:r>
          </a:p>
        </p:txBody>
      </p:sp>
      <p:sp>
        <p:nvSpPr>
          <p:cNvPr id="36871" name="Rectangle 10"/>
          <p:cNvSpPr>
            <a:spLocks noChangeArrowheads="1"/>
          </p:cNvSpPr>
          <p:nvPr/>
        </p:nvSpPr>
        <p:spPr bwMode="auto">
          <a:xfrm>
            <a:off x="7924800" y="5792788"/>
            <a:ext cx="2286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72" name="Line 11"/>
          <p:cNvSpPr>
            <a:spLocks noChangeShapeType="1"/>
          </p:cNvSpPr>
          <p:nvPr/>
        </p:nvSpPr>
        <p:spPr bwMode="auto">
          <a:xfrm flipV="1">
            <a:off x="7010400" y="2135188"/>
            <a:ext cx="0" cy="3581400"/>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73" name="Line 12"/>
          <p:cNvSpPr>
            <a:spLocks noChangeShapeType="1"/>
          </p:cNvSpPr>
          <p:nvPr/>
        </p:nvSpPr>
        <p:spPr bwMode="auto">
          <a:xfrm flipH="1" flipV="1">
            <a:off x="2895600" y="2058988"/>
            <a:ext cx="4114800" cy="0"/>
          </a:xfrm>
          <a:prstGeom prst="line">
            <a:avLst/>
          </a:prstGeom>
          <a:noFill/>
          <a:ln w="1905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74" name="Text Box 13"/>
          <p:cNvSpPr txBox="1">
            <a:spLocks noChangeArrowheads="1"/>
          </p:cNvSpPr>
          <p:nvPr/>
        </p:nvSpPr>
        <p:spPr bwMode="auto">
          <a:xfrm>
            <a:off x="6705600" y="5792788"/>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200" b="1">
                <a:solidFill>
                  <a:srgbClr val="FF3300"/>
                </a:solidFill>
                <a:latin typeface="Swiss721" charset="0"/>
              </a:rPr>
              <a:t>1.711 </a:t>
            </a:r>
          </a:p>
        </p:txBody>
      </p:sp>
      <p:sp>
        <p:nvSpPr>
          <p:cNvPr id="36875" name="Text Box 14"/>
          <p:cNvSpPr txBox="1">
            <a:spLocks noChangeArrowheads="1"/>
          </p:cNvSpPr>
          <p:nvPr/>
        </p:nvSpPr>
        <p:spPr bwMode="auto">
          <a:xfrm>
            <a:off x="2514600" y="1828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400" b="1" baseline="30000">
                <a:solidFill>
                  <a:srgbClr val="FF3300"/>
                </a:solidFill>
                <a:latin typeface="Century" pitchFamily="18" charset="0"/>
              </a:rPr>
              <a:t>32</a:t>
            </a:r>
            <a:r>
              <a:rPr kumimoji="0" lang="en-US" altLang="ja-JP" sz="1400" b="1">
                <a:solidFill>
                  <a:srgbClr val="FF3300"/>
                </a:solidFill>
                <a:latin typeface="Century" pitchFamily="18" charset="0"/>
              </a:rPr>
              <a:t>P</a:t>
            </a:r>
          </a:p>
        </p:txBody>
      </p:sp>
      <p:grpSp>
        <p:nvGrpSpPr>
          <p:cNvPr id="36876" name="Group 35"/>
          <p:cNvGrpSpPr>
            <a:grpSpLocks/>
          </p:cNvGrpSpPr>
          <p:nvPr/>
        </p:nvGrpSpPr>
        <p:grpSpPr bwMode="auto">
          <a:xfrm>
            <a:off x="762000" y="4114800"/>
            <a:ext cx="1066800" cy="1525588"/>
            <a:chOff x="480" y="2592"/>
            <a:chExt cx="672" cy="961"/>
          </a:xfrm>
        </p:grpSpPr>
        <p:sp>
          <p:nvSpPr>
            <p:cNvPr id="36887" name="AutoShape 15"/>
            <p:cNvSpPr>
              <a:spLocks noChangeArrowheads="1"/>
            </p:cNvSpPr>
            <p:nvPr/>
          </p:nvSpPr>
          <p:spPr bwMode="auto">
            <a:xfrm>
              <a:off x="480" y="3408"/>
              <a:ext cx="672" cy="144"/>
            </a:xfrm>
            <a:prstGeom prst="parallelogram">
              <a:avLst>
                <a:gd name="adj" fmla="val 116667"/>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88" name="AutoShape 19"/>
            <p:cNvSpPr>
              <a:spLocks noChangeArrowheads="1"/>
            </p:cNvSpPr>
            <p:nvPr/>
          </p:nvSpPr>
          <p:spPr bwMode="auto">
            <a:xfrm>
              <a:off x="672" y="3408"/>
              <a:ext cx="288" cy="145"/>
            </a:xfrm>
            <a:prstGeom prst="star16">
              <a:avLst>
                <a:gd name="adj" fmla="val 7736"/>
              </a:avLst>
            </a:prstGeom>
            <a:solidFill>
              <a:schemeClr val="accent1"/>
            </a:solidFill>
            <a:ln w="9525">
              <a:solidFill>
                <a:srgbClr val="FF3300"/>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36889" name="Group 30"/>
            <p:cNvGrpSpPr>
              <a:grpSpLocks/>
            </p:cNvGrpSpPr>
            <p:nvPr/>
          </p:nvGrpSpPr>
          <p:grpSpPr bwMode="auto">
            <a:xfrm>
              <a:off x="720" y="2592"/>
              <a:ext cx="264" cy="767"/>
              <a:chOff x="720" y="2593"/>
              <a:chExt cx="264" cy="767"/>
            </a:xfrm>
          </p:grpSpPr>
          <p:sp>
            <p:nvSpPr>
              <p:cNvPr id="36890" name="AutoShape 16"/>
              <p:cNvSpPr>
                <a:spLocks noChangeArrowheads="1"/>
              </p:cNvSpPr>
              <p:nvPr/>
            </p:nvSpPr>
            <p:spPr bwMode="auto">
              <a:xfrm>
                <a:off x="720" y="3217"/>
                <a:ext cx="240" cy="143"/>
              </a:xfrm>
              <a:prstGeom prst="can">
                <a:avLst>
                  <a:gd name="adj" fmla="val 25000"/>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91" name="AutoShape 17"/>
              <p:cNvSpPr>
                <a:spLocks noChangeArrowheads="1"/>
              </p:cNvSpPr>
              <p:nvPr/>
            </p:nvSpPr>
            <p:spPr bwMode="auto">
              <a:xfrm rot="10800000">
                <a:off x="720" y="3169"/>
                <a:ext cx="240"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80 w 21600"/>
                  <a:gd name="T13" fmla="*/ 4725 h 21600"/>
                  <a:gd name="T14" fmla="*/ 16920 w 21600"/>
                  <a:gd name="T15" fmla="*/ 16875 h 21600"/>
                </a:gdLst>
                <a:ahLst/>
                <a:cxnLst>
                  <a:cxn ang="T8">
                    <a:pos x="T0" y="T1"/>
                  </a:cxn>
                  <a:cxn ang="T9">
                    <a:pos x="T2" y="T3"/>
                  </a:cxn>
                  <a:cxn ang="T10">
                    <a:pos x="T4" y="T5"/>
                  </a:cxn>
                  <a:cxn ang="T11">
                    <a:pos x="T6" y="T7"/>
                  </a:cxn>
                </a:cxnLst>
                <a:rect l="T12" t="T13" r="T14" b="T15"/>
                <a:pathLst>
                  <a:path w="21600" h="21600">
                    <a:moveTo>
                      <a:pt x="0" y="0"/>
                    </a:moveTo>
                    <a:lnTo>
                      <a:pt x="5737" y="21600"/>
                    </a:lnTo>
                    <a:lnTo>
                      <a:pt x="15863" y="21600"/>
                    </a:lnTo>
                    <a:lnTo>
                      <a:pt x="21600" y="0"/>
                    </a:lnTo>
                    <a:lnTo>
                      <a:pt x="0" y="0"/>
                    </a:lnTo>
                    <a:close/>
                  </a:path>
                </a:pathLst>
              </a:custGeom>
              <a:gradFill rotWithShape="0">
                <a:gsLst>
                  <a:gs pos="0">
                    <a:srgbClr val="666666"/>
                  </a:gs>
                  <a:gs pos="50000">
                    <a:srgbClr val="DDDDDD"/>
                  </a:gs>
                  <a:gs pos="100000">
                    <a:srgbClr val="666666"/>
                  </a:gs>
                </a:gsLst>
                <a:lin ang="0" scaled="1"/>
              </a:gradFill>
              <a:ln w="9525">
                <a:solidFill>
                  <a:schemeClr val="bg2"/>
                </a:solidFill>
                <a:miter lim="800000"/>
                <a:headEnd/>
                <a:tailEnd/>
              </a:ln>
            </p:spPr>
            <p:txBody>
              <a:bodyPr wrap="none" anchor="ctr"/>
              <a:lstStyle/>
              <a:p>
                <a:endParaRPr lang="ja-JP" altLang="en-US"/>
              </a:p>
            </p:txBody>
          </p:sp>
          <p:sp>
            <p:nvSpPr>
              <p:cNvPr id="36892" name="AutoShape 18"/>
              <p:cNvSpPr>
                <a:spLocks noChangeArrowheads="1"/>
              </p:cNvSpPr>
              <p:nvPr/>
            </p:nvSpPr>
            <p:spPr bwMode="auto">
              <a:xfrm>
                <a:off x="768" y="2929"/>
                <a:ext cx="144" cy="288"/>
              </a:xfrm>
              <a:prstGeom prst="can">
                <a:avLst>
                  <a:gd name="adj" fmla="val 22222"/>
                </a:avLst>
              </a:prstGeom>
              <a:gradFill rotWithShape="0">
                <a:gsLst>
                  <a:gs pos="0">
                    <a:srgbClr val="595959"/>
                  </a:gs>
                  <a:gs pos="50000">
                    <a:srgbClr val="C0C0C0"/>
                  </a:gs>
                  <a:gs pos="100000">
                    <a:srgbClr val="595959"/>
                  </a:gs>
                </a:gsLst>
                <a:lin ang="0" scaled="1"/>
              </a:gra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93" name="Freeform 20"/>
              <p:cNvSpPr>
                <a:spLocks/>
              </p:cNvSpPr>
              <p:nvPr/>
            </p:nvSpPr>
            <p:spPr bwMode="auto">
              <a:xfrm>
                <a:off x="816" y="2593"/>
                <a:ext cx="168" cy="336"/>
              </a:xfrm>
              <a:custGeom>
                <a:avLst/>
                <a:gdLst>
                  <a:gd name="T0" fmla="*/ 24 w 168"/>
                  <a:gd name="T1" fmla="*/ 336 h 336"/>
                  <a:gd name="T2" fmla="*/ 24 w 168"/>
                  <a:gd name="T3" fmla="*/ 240 h 336"/>
                  <a:gd name="T4" fmla="*/ 168 w 168"/>
                  <a:gd name="T5" fmla="*/ 192 h 336"/>
                  <a:gd name="T6" fmla="*/ 24 w 168"/>
                  <a:gd name="T7" fmla="*/ 144 h 336"/>
                  <a:gd name="T8" fmla="*/ 120 w 168"/>
                  <a:gd name="T9" fmla="*/ 48 h 336"/>
                  <a:gd name="T10" fmla="*/ 24 w 168"/>
                  <a:gd name="T11" fmla="*/ 0 h 336"/>
                  <a:gd name="T12" fmla="*/ 0 60000 65536"/>
                  <a:gd name="T13" fmla="*/ 0 60000 65536"/>
                  <a:gd name="T14" fmla="*/ 0 60000 65536"/>
                  <a:gd name="T15" fmla="*/ 0 60000 65536"/>
                  <a:gd name="T16" fmla="*/ 0 60000 65536"/>
                  <a:gd name="T17" fmla="*/ 0 60000 65536"/>
                  <a:gd name="T18" fmla="*/ 0 w 168"/>
                  <a:gd name="T19" fmla="*/ 0 h 336"/>
                  <a:gd name="T20" fmla="*/ 168 w 16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168" h="336">
                    <a:moveTo>
                      <a:pt x="24" y="336"/>
                    </a:moveTo>
                    <a:cubicBezTo>
                      <a:pt x="12" y="300"/>
                      <a:pt x="0" y="264"/>
                      <a:pt x="24" y="240"/>
                    </a:cubicBezTo>
                    <a:cubicBezTo>
                      <a:pt x="48" y="216"/>
                      <a:pt x="168" y="208"/>
                      <a:pt x="168" y="192"/>
                    </a:cubicBezTo>
                    <a:cubicBezTo>
                      <a:pt x="168" y="176"/>
                      <a:pt x="32" y="168"/>
                      <a:pt x="24" y="144"/>
                    </a:cubicBezTo>
                    <a:cubicBezTo>
                      <a:pt x="16" y="120"/>
                      <a:pt x="120" y="72"/>
                      <a:pt x="120" y="48"/>
                    </a:cubicBezTo>
                    <a:cubicBezTo>
                      <a:pt x="120" y="24"/>
                      <a:pt x="72" y="12"/>
                      <a:pt x="24" y="0"/>
                    </a:cubicBezTo>
                  </a:path>
                </a:pathLst>
              </a:custGeom>
              <a:noFill/>
              <a:ln w="381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sp>
        <p:nvSpPr>
          <p:cNvPr id="36877" name="Rectangle 21"/>
          <p:cNvSpPr>
            <a:spLocks noChangeArrowheads="1"/>
          </p:cNvSpPr>
          <p:nvPr/>
        </p:nvSpPr>
        <p:spPr bwMode="auto">
          <a:xfrm>
            <a:off x="4724400" y="4344988"/>
            <a:ext cx="3048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78" name="Text Box 22"/>
          <p:cNvSpPr txBox="1">
            <a:spLocks noChangeArrowheads="1"/>
          </p:cNvSpPr>
          <p:nvPr/>
        </p:nvSpPr>
        <p:spPr bwMode="auto">
          <a:xfrm>
            <a:off x="4724400" y="42672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200" b="1" baseline="30000">
                <a:solidFill>
                  <a:schemeClr val="bg2"/>
                </a:solidFill>
                <a:latin typeface="Swiss721" charset="0"/>
              </a:rPr>
              <a:t>14</a:t>
            </a:r>
            <a:r>
              <a:rPr kumimoji="0" lang="en-US" altLang="ja-JP" sz="1200" b="1">
                <a:solidFill>
                  <a:schemeClr val="bg2"/>
                </a:solidFill>
                <a:latin typeface="Swiss721" charset="0"/>
              </a:rPr>
              <a:t>C</a:t>
            </a:r>
          </a:p>
        </p:txBody>
      </p:sp>
      <p:sp>
        <p:nvSpPr>
          <p:cNvPr id="36879" name="Rectangle 23"/>
          <p:cNvSpPr>
            <a:spLocks noChangeArrowheads="1"/>
          </p:cNvSpPr>
          <p:nvPr/>
        </p:nvSpPr>
        <p:spPr bwMode="auto">
          <a:xfrm>
            <a:off x="5943600" y="2514600"/>
            <a:ext cx="3048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80" name="Text Box 24"/>
          <p:cNvSpPr txBox="1">
            <a:spLocks noChangeArrowheads="1"/>
          </p:cNvSpPr>
          <p:nvPr/>
        </p:nvSpPr>
        <p:spPr bwMode="auto">
          <a:xfrm>
            <a:off x="5867400" y="24384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1200" b="1" baseline="30000">
                <a:solidFill>
                  <a:schemeClr val="bg2"/>
                </a:solidFill>
                <a:latin typeface="Swiss721" charset="0"/>
              </a:rPr>
              <a:t>137</a:t>
            </a:r>
            <a:r>
              <a:rPr kumimoji="0" lang="en-US" altLang="ja-JP" sz="1200" b="1">
                <a:solidFill>
                  <a:schemeClr val="bg2"/>
                </a:solidFill>
                <a:latin typeface="Swiss721" charset="0"/>
              </a:rPr>
              <a:t>Cs</a:t>
            </a:r>
          </a:p>
        </p:txBody>
      </p:sp>
      <p:sp>
        <p:nvSpPr>
          <p:cNvPr id="36881" name="Rectangle 25"/>
          <p:cNvSpPr>
            <a:spLocks noChangeArrowheads="1"/>
          </p:cNvSpPr>
          <p:nvPr/>
        </p:nvSpPr>
        <p:spPr bwMode="auto">
          <a:xfrm>
            <a:off x="7315200" y="2058988"/>
            <a:ext cx="381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82" name="Text Box 26"/>
          <p:cNvSpPr txBox="1">
            <a:spLocks noChangeArrowheads="1"/>
          </p:cNvSpPr>
          <p:nvPr/>
        </p:nvSpPr>
        <p:spPr bwMode="auto">
          <a:xfrm>
            <a:off x="7239000" y="2057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en-US" altLang="ja-JP" sz="1200" b="1">
                <a:solidFill>
                  <a:schemeClr val="bg2"/>
                </a:solidFill>
                <a:latin typeface="Swiss721" charset="0"/>
              </a:rPr>
              <a:t>U</a:t>
            </a:r>
            <a:r>
              <a:rPr kumimoji="0" lang="en-US" altLang="ja-JP" sz="1200" b="1" baseline="-25000">
                <a:solidFill>
                  <a:schemeClr val="bg2"/>
                </a:solidFill>
                <a:latin typeface="Swiss721" charset="0"/>
              </a:rPr>
              <a:t>3</a:t>
            </a:r>
            <a:r>
              <a:rPr kumimoji="0" lang="en-US" altLang="ja-JP" sz="1200" b="1">
                <a:solidFill>
                  <a:schemeClr val="bg2"/>
                </a:solidFill>
                <a:latin typeface="Swiss721" charset="0"/>
              </a:rPr>
              <a:t>O</a:t>
            </a:r>
            <a:r>
              <a:rPr kumimoji="0" lang="en-US" altLang="ja-JP" sz="1200" b="1" baseline="-25000">
                <a:solidFill>
                  <a:schemeClr val="bg2"/>
                </a:solidFill>
                <a:latin typeface="Swiss721" charset="0"/>
              </a:rPr>
              <a:t>8</a:t>
            </a:r>
          </a:p>
        </p:txBody>
      </p:sp>
      <p:sp>
        <p:nvSpPr>
          <p:cNvPr id="36883" name="Oval 6"/>
          <p:cNvSpPr>
            <a:spLocks noChangeArrowheads="1"/>
          </p:cNvSpPr>
          <p:nvPr/>
        </p:nvSpPr>
        <p:spPr bwMode="auto">
          <a:xfrm>
            <a:off x="7391400" y="1982788"/>
            <a:ext cx="76200" cy="76200"/>
          </a:xfrm>
          <a:prstGeom prst="ellipse">
            <a:avLst/>
          </a:prstGeom>
          <a:solidFill>
            <a:schemeClr val="tx1"/>
          </a:solidFill>
          <a:ln w="19050">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84" name="Text Box 29"/>
          <p:cNvSpPr txBox="1">
            <a:spLocks noChangeArrowheads="1"/>
          </p:cNvSpPr>
          <p:nvPr/>
        </p:nvSpPr>
        <p:spPr bwMode="auto">
          <a:xfrm>
            <a:off x="1524000" y="3810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en-US" altLang="ja-JP" sz="1800"/>
              <a:t>GM</a:t>
            </a:r>
            <a:r>
              <a:rPr lang="ja-JP" altLang="en-US" sz="1800"/>
              <a:t>管のベータ線に対する計数効率</a:t>
            </a:r>
          </a:p>
        </p:txBody>
      </p:sp>
      <p:sp>
        <p:nvSpPr>
          <p:cNvPr id="36885" name="Rectangle 31"/>
          <p:cNvSpPr>
            <a:spLocks noChangeArrowheads="1"/>
          </p:cNvSpPr>
          <p:nvPr/>
        </p:nvSpPr>
        <p:spPr bwMode="auto">
          <a:xfrm>
            <a:off x="2209800" y="762000"/>
            <a:ext cx="381000" cy="52578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6886" name="Text Box 34"/>
          <p:cNvSpPr txBox="1">
            <a:spLocks noChangeArrowheads="1"/>
          </p:cNvSpPr>
          <p:nvPr/>
        </p:nvSpPr>
        <p:spPr bwMode="auto">
          <a:xfrm>
            <a:off x="2209800" y="2286000"/>
            <a:ext cx="488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solidFill>
                  <a:schemeClr val="bg2"/>
                </a:solidFill>
              </a:rPr>
              <a:t>計数効率（％）</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Line 17"/>
          <p:cNvSpPr>
            <a:spLocks noChangeShapeType="1"/>
          </p:cNvSpPr>
          <p:nvPr/>
        </p:nvSpPr>
        <p:spPr bwMode="auto">
          <a:xfrm>
            <a:off x="4495800" y="1676400"/>
            <a:ext cx="0" cy="348138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37891" name="Text Box 2"/>
          <p:cNvSpPr txBox="1">
            <a:spLocks noChangeArrowheads="1"/>
          </p:cNvSpPr>
          <p:nvPr/>
        </p:nvSpPr>
        <p:spPr bwMode="auto">
          <a:xfrm>
            <a:off x="107950" y="241300"/>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t>廃棄物の管理と搬出（研究室毎に廃棄できる人を指定）</a:t>
            </a:r>
          </a:p>
        </p:txBody>
      </p:sp>
      <p:sp>
        <p:nvSpPr>
          <p:cNvPr id="37892" name="Text Box 6"/>
          <p:cNvSpPr txBox="1">
            <a:spLocks noChangeArrowheads="1"/>
          </p:cNvSpPr>
          <p:nvPr/>
        </p:nvSpPr>
        <p:spPr bwMode="auto">
          <a:xfrm>
            <a:off x="1258888" y="2205038"/>
            <a:ext cx="6481762" cy="400050"/>
          </a:xfrm>
          <a:prstGeom prst="rect">
            <a:avLst/>
          </a:prstGeom>
          <a:solidFill>
            <a:srgbClr val="CC66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latin typeface="HG丸ｺﾞｼｯｸM-PRO" pitchFamily="50" charset="-128"/>
                <a:ea typeface="HG丸ｺﾞｼｯｸM-PRO" pitchFamily="50" charset="-128"/>
              </a:rPr>
              <a:t>実験室で分別（①核種別・②可燃・不燃・難燃）</a:t>
            </a:r>
            <a:endParaRPr lang="en-US" altLang="ja-JP" sz="2000" b="1">
              <a:latin typeface="HG丸ｺﾞｼｯｸM-PRO" pitchFamily="50" charset="-128"/>
              <a:ea typeface="HG丸ｺﾞｼｯｸM-PRO" pitchFamily="50" charset="-128"/>
            </a:endParaRPr>
          </a:p>
        </p:txBody>
      </p:sp>
      <p:sp>
        <p:nvSpPr>
          <p:cNvPr id="37893" name="Text Box 9"/>
          <p:cNvSpPr txBox="1">
            <a:spLocks noChangeArrowheads="1"/>
          </p:cNvSpPr>
          <p:nvPr/>
        </p:nvSpPr>
        <p:spPr bwMode="auto">
          <a:xfrm>
            <a:off x="2771775" y="1293813"/>
            <a:ext cx="3429000" cy="406400"/>
          </a:xfrm>
          <a:prstGeom prst="rect">
            <a:avLst/>
          </a:prstGeom>
          <a:solidFill>
            <a:srgbClr val="CC00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ea typeface="HG丸ｺﾞｼｯｸM-PRO" pitchFamily="50" charset="-128"/>
              </a:rPr>
              <a:t>廃棄物の発生</a:t>
            </a:r>
          </a:p>
        </p:txBody>
      </p:sp>
      <p:sp>
        <p:nvSpPr>
          <p:cNvPr id="37894" name="Text Box 53"/>
          <p:cNvSpPr txBox="1">
            <a:spLocks noChangeArrowheads="1"/>
          </p:cNvSpPr>
          <p:nvPr/>
        </p:nvSpPr>
        <p:spPr bwMode="auto">
          <a:xfrm>
            <a:off x="2643188" y="4221163"/>
            <a:ext cx="3657600" cy="406400"/>
          </a:xfrm>
          <a:prstGeom prst="rect">
            <a:avLst/>
          </a:prstGeom>
          <a:solidFill>
            <a:srgbClr val="0099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t>端末機に必要事項を入力</a:t>
            </a:r>
          </a:p>
        </p:txBody>
      </p:sp>
      <p:sp>
        <p:nvSpPr>
          <p:cNvPr id="37895" name="Text Box 6"/>
          <p:cNvSpPr txBox="1">
            <a:spLocks noChangeArrowheads="1"/>
          </p:cNvSpPr>
          <p:nvPr/>
        </p:nvSpPr>
        <p:spPr bwMode="auto">
          <a:xfrm>
            <a:off x="1547813" y="3068638"/>
            <a:ext cx="5832475" cy="708025"/>
          </a:xfrm>
          <a:prstGeom prst="rect">
            <a:avLst/>
          </a:prstGeom>
          <a:solidFill>
            <a:srgbClr val="CC66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r>
              <a:rPr lang="ja-JP" altLang="en-US" sz="2000" b="1">
                <a:latin typeface="HG丸ｺﾞｼｯｸM-PRO" pitchFamily="50" charset="-128"/>
                <a:ea typeface="HG丸ｺﾞｼｯｸM-PRO" pitchFamily="50" charset="-128"/>
              </a:rPr>
              <a:t>廃棄物担当者が廃棄物保管庫において</a:t>
            </a:r>
            <a:endParaRPr lang="en-US" altLang="ja-JP" sz="2000" b="1">
              <a:latin typeface="HG丸ｺﾞｼｯｸM-PRO" pitchFamily="50" charset="-128"/>
              <a:ea typeface="HG丸ｺﾞｼｯｸM-PRO" pitchFamily="50" charset="-128"/>
            </a:endParaRPr>
          </a:p>
          <a:p>
            <a:pPr algn="ctr" eaLnBrk="1" hangingPunct="1">
              <a:spcBef>
                <a:spcPct val="0"/>
              </a:spcBef>
              <a:buClrTx/>
              <a:buSzTx/>
              <a:buFontTx/>
              <a:buNone/>
            </a:pPr>
            <a:r>
              <a:rPr lang="ja-JP" altLang="en-US" sz="2000" b="1">
                <a:latin typeface="HG丸ｺﾞｼｯｸM-PRO" pitchFamily="50" charset="-128"/>
                <a:ea typeface="HG丸ｺﾞｼｯｸM-PRO" pitchFamily="50" charset="-128"/>
              </a:rPr>
              <a:t>研究室ごとの容器（インナー）へ廃棄物を入れる</a:t>
            </a:r>
            <a:endParaRPr lang="en-US" altLang="ja-JP" sz="2000" b="1">
              <a:latin typeface="HG丸ｺﾞｼｯｸM-PRO" pitchFamily="50" charset="-128"/>
              <a:ea typeface="HG丸ｺﾞｼｯｸM-PRO" pitchFamily="50" charset="-128"/>
            </a:endParaRPr>
          </a:p>
        </p:txBody>
      </p:sp>
      <p:sp>
        <p:nvSpPr>
          <p:cNvPr id="37896" name="Text Box 9"/>
          <p:cNvSpPr txBox="1">
            <a:spLocks noChangeArrowheads="1"/>
          </p:cNvSpPr>
          <p:nvPr/>
        </p:nvSpPr>
        <p:spPr bwMode="auto">
          <a:xfrm>
            <a:off x="395288" y="5157788"/>
            <a:ext cx="8280400" cy="860425"/>
          </a:xfrm>
          <a:prstGeom prst="rect">
            <a:avLst/>
          </a:prstGeom>
          <a:solidFill>
            <a:srgbClr val="CC00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ea typeface="HG丸ｺﾞｼｯｸM-PRO" pitchFamily="50" charset="-128"/>
              </a:rPr>
              <a:t>（廃棄物担当者）</a:t>
            </a:r>
            <a:endParaRPr lang="en-US" altLang="ja-JP" sz="2000" b="1">
              <a:ea typeface="HG丸ｺﾞｼｯｸM-PRO" pitchFamily="50" charset="-128"/>
            </a:endParaRPr>
          </a:p>
          <a:p>
            <a:pPr algn="ctr" eaLnBrk="1" hangingPunct="1">
              <a:spcBef>
                <a:spcPct val="50000"/>
              </a:spcBef>
              <a:buClrTx/>
              <a:buSzTx/>
              <a:buFontTx/>
              <a:buNone/>
            </a:pPr>
            <a:r>
              <a:rPr lang="ja-JP" altLang="en-US" sz="2000" b="1">
                <a:ea typeface="HG丸ｺﾞｼｯｸM-PRO" pitchFamily="50" charset="-128"/>
              </a:rPr>
              <a:t>インナーの廃棄物を</a:t>
            </a:r>
            <a:r>
              <a:rPr lang="en-US" altLang="ja-JP" sz="2000" b="1">
                <a:ea typeface="HG丸ｺﾞｼｯｸM-PRO" pitchFamily="50" charset="-128"/>
              </a:rPr>
              <a:t>RI</a:t>
            </a:r>
            <a:r>
              <a:rPr lang="ja-JP" altLang="en-US" sz="2000" b="1">
                <a:ea typeface="HG丸ｺﾞｼｯｸM-PRO" pitchFamily="50" charset="-128"/>
              </a:rPr>
              <a:t>管理室のスタッフとともにドラム缶へ封入する。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819400" y="381000"/>
            <a:ext cx="3657600" cy="52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dirty="0">
                <a:solidFill>
                  <a:srgbClr val="FFC000"/>
                </a:solidFill>
              </a:rPr>
              <a:t>放射性固体廃棄物</a:t>
            </a:r>
          </a:p>
        </p:txBody>
      </p:sp>
      <p:grpSp>
        <p:nvGrpSpPr>
          <p:cNvPr id="38915" name="Group 60"/>
          <p:cNvGrpSpPr>
            <a:grpSpLocks/>
          </p:cNvGrpSpPr>
          <p:nvPr/>
        </p:nvGrpSpPr>
        <p:grpSpPr bwMode="auto">
          <a:xfrm>
            <a:off x="3352800" y="3733800"/>
            <a:ext cx="609600" cy="457200"/>
            <a:chOff x="2112" y="2160"/>
            <a:chExt cx="384" cy="288"/>
          </a:xfrm>
        </p:grpSpPr>
        <p:sp>
          <p:nvSpPr>
            <p:cNvPr id="38985" name="Arc 61"/>
            <p:cNvSpPr>
              <a:spLocks/>
            </p:cNvSpPr>
            <p:nvPr/>
          </p:nvSpPr>
          <p:spPr bwMode="auto">
            <a:xfrm>
              <a:off x="2160" y="220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6" name="Arc 62"/>
            <p:cNvSpPr>
              <a:spLocks/>
            </p:cNvSpPr>
            <p:nvPr/>
          </p:nvSpPr>
          <p:spPr bwMode="auto">
            <a:xfrm rot="5400000">
              <a:off x="2136" y="2232"/>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7" name="Arc 63"/>
            <p:cNvSpPr>
              <a:spLocks/>
            </p:cNvSpPr>
            <p:nvPr/>
          </p:nvSpPr>
          <p:spPr bwMode="auto">
            <a:xfrm flipH="1">
              <a:off x="2160" y="2160"/>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8" name="Arc 64"/>
            <p:cNvSpPr>
              <a:spLocks/>
            </p:cNvSpPr>
            <p:nvPr/>
          </p:nvSpPr>
          <p:spPr bwMode="auto">
            <a:xfrm flipH="1">
              <a:off x="2352" y="2256"/>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38916" name="Group 65"/>
          <p:cNvGrpSpPr>
            <a:grpSpLocks/>
          </p:cNvGrpSpPr>
          <p:nvPr/>
        </p:nvGrpSpPr>
        <p:grpSpPr bwMode="auto">
          <a:xfrm>
            <a:off x="3733800" y="3733800"/>
            <a:ext cx="609600" cy="457200"/>
            <a:chOff x="2112" y="2160"/>
            <a:chExt cx="384" cy="288"/>
          </a:xfrm>
        </p:grpSpPr>
        <p:sp>
          <p:nvSpPr>
            <p:cNvPr id="38981" name="Arc 66"/>
            <p:cNvSpPr>
              <a:spLocks/>
            </p:cNvSpPr>
            <p:nvPr/>
          </p:nvSpPr>
          <p:spPr bwMode="auto">
            <a:xfrm>
              <a:off x="2160" y="220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2" name="Arc 67"/>
            <p:cNvSpPr>
              <a:spLocks/>
            </p:cNvSpPr>
            <p:nvPr/>
          </p:nvSpPr>
          <p:spPr bwMode="auto">
            <a:xfrm rot="5400000">
              <a:off x="2136" y="2232"/>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3" name="Arc 68"/>
            <p:cNvSpPr>
              <a:spLocks/>
            </p:cNvSpPr>
            <p:nvPr/>
          </p:nvSpPr>
          <p:spPr bwMode="auto">
            <a:xfrm flipH="1">
              <a:off x="2160" y="2160"/>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4" name="Arc 69"/>
            <p:cNvSpPr>
              <a:spLocks/>
            </p:cNvSpPr>
            <p:nvPr/>
          </p:nvSpPr>
          <p:spPr bwMode="auto">
            <a:xfrm flipH="1">
              <a:off x="2352" y="2256"/>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38917" name="Group 59"/>
          <p:cNvGrpSpPr>
            <a:grpSpLocks/>
          </p:cNvGrpSpPr>
          <p:nvPr/>
        </p:nvGrpSpPr>
        <p:grpSpPr bwMode="auto">
          <a:xfrm>
            <a:off x="3352800" y="3581400"/>
            <a:ext cx="609600" cy="457200"/>
            <a:chOff x="2112" y="2160"/>
            <a:chExt cx="384" cy="288"/>
          </a:xfrm>
        </p:grpSpPr>
        <p:sp>
          <p:nvSpPr>
            <p:cNvPr id="38977" name="Arc 52"/>
            <p:cNvSpPr>
              <a:spLocks/>
            </p:cNvSpPr>
            <p:nvPr/>
          </p:nvSpPr>
          <p:spPr bwMode="auto">
            <a:xfrm>
              <a:off x="2160" y="220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78" name="Arc 53"/>
            <p:cNvSpPr>
              <a:spLocks/>
            </p:cNvSpPr>
            <p:nvPr/>
          </p:nvSpPr>
          <p:spPr bwMode="auto">
            <a:xfrm rot="5400000">
              <a:off x="2136" y="2232"/>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79" name="Arc 54"/>
            <p:cNvSpPr>
              <a:spLocks/>
            </p:cNvSpPr>
            <p:nvPr/>
          </p:nvSpPr>
          <p:spPr bwMode="auto">
            <a:xfrm flipH="1">
              <a:off x="2160" y="2160"/>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8980" name="Arc 55"/>
            <p:cNvSpPr>
              <a:spLocks/>
            </p:cNvSpPr>
            <p:nvPr/>
          </p:nvSpPr>
          <p:spPr bwMode="auto">
            <a:xfrm flipH="1">
              <a:off x="2352" y="2256"/>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38918" name="Freeform 81"/>
          <p:cNvSpPr>
            <a:spLocks/>
          </p:cNvSpPr>
          <p:nvPr/>
        </p:nvSpPr>
        <p:spPr bwMode="auto">
          <a:xfrm>
            <a:off x="3581400" y="3733800"/>
            <a:ext cx="685800" cy="304800"/>
          </a:xfrm>
          <a:custGeom>
            <a:avLst/>
            <a:gdLst>
              <a:gd name="T0" fmla="*/ 2147483646 w 576"/>
              <a:gd name="T1" fmla="*/ 2147483646 h 192"/>
              <a:gd name="T2" fmla="*/ 2147483646 w 576"/>
              <a:gd name="T3" fmla="*/ 0 h 192"/>
              <a:gd name="T4" fmla="*/ 2147483646 w 576"/>
              <a:gd name="T5" fmla="*/ 0 h 192"/>
              <a:gd name="T6" fmla="*/ 2147483646 w 576"/>
              <a:gd name="T7" fmla="*/ 2147483646 h 192"/>
              <a:gd name="T8" fmla="*/ 2147483646 w 576"/>
              <a:gd name="T9" fmla="*/ 2147483646 h 192"/>
              <a:gd name="T10" fmla="*/ 0 w 576"/>
              <a:gd name="T11" fmla="*/ 2147483646 h 192"/>
              <a:gd name="T12" fmla="*/ 0 w 576"/>
              <a:gd name="T13" fmla="*/ 2147483646 h 192"/>
              <a:gd name="T14" fmla="*/ 2147483646 w 576"/>
              <a:gd name="T15" fmla="*/ 2147483646 h 192"/>
              <a:gd name="T16" fmla="*/ 2147483646 w 576"/>
              <a:gd name="T17" fmla="*/ 2147483646 h 192"/>
              <a:gd name="T18" fmla="*/ 0 w 576"/>
              <a:gd name="T19" fmla="*/ 2147483646 h 192"/>
              <a:gd name="T20" fmla="*/ 2147483646 w 576"/>
              <a:gd name="T21" fmla="*/ 2147483646 h 192"/>
              <a:gd name="T22" fmla="*/ 2147483646 w 576"/>
              <a:gd name="T23" fmla="*/ 2147483646 h 192"/>
              <a:gd name="T24" fmla="*/ 2147483646 w 576"/>
              <a:gd name="T25" fmla="*/ 2147483646 h 192"/>
              <a:gd name="T26" fmla="*/ 2147483646 w 576"/>
              <a:gd name="T27" fmla="*/ 2147483646 h 192"/>
              <a:gd name="T28" fmla="*/ 2147483646 w 576"/>
              <a:gd name="T29" fmla="*/ 2147483646 h 192"/>
              <a:gd name="T30" fmla="*/ 2147483646 w 576"/>
              <a:gd name="T31" fmla="*/ 2147483646 h 192"/>
              <a:gd name="T32" fmla="*/ 2147483646 w 576"/>
              <a:gd name="T33" fmla="*/ 2147483646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
              <a:gd name="T52" fmla="*/ 0 h 192"/>
              <a:gd name="T53" fmla="*/ 576 w 576"/>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 h="192">
                <a:moveTo>
                  <a:pt x="240" y="48"/>
                </a:moveTo>
                <a:lnTo>
                  <a:pt x="144" y="0"/>
                </a:lnTo>
                <a:lnTo>
                  <a:pt x="48" y="0"/>
                </a:lnTo>
                <a:lnTo>
                  <a:pt x="48" y="48"/>
                </a:lnTo>
                <a:lnTo>
                  <a:pt x="96" y="48"/>
                </a:lnTo>
                <a:lnTo>
                  <a:pt x="0" y="96"/>
                </a:lnTo>
                <a:lnTo>
                  <a:pt x="0" y="144"/>
                </a:lnTo>
                <a:lnTo>
                  <a:pt x="48" y="96"/>
                </a:lnTo>
                <a:lnTo>
                  <a:pt x="48" y="144"/>
                </a:lnTo>
                <a:lnTo>
                  <a:pt x="0" y="192"/>
                </a:lnTo>
                <a:lnTo>
                  <a:pt x="144" y="144"/>
                </a:lnTo>
                <a:lnTo>
                  <a:pt x="240" y="96"/>
                </a:lnTo>
                <a:lnTo>
                  <a:pt x="288" y="96"/>
                </a:lnTo>
                <a:lnTo>
                  <a:pt x="480" y="192"/>
                </a:lnTo>
                <a:lnTo>
                  <a:pt x="576" y="96"/>
                </a:lnTo>
                <a:lnTo>
                  <a:pt x="336" y="48"/>
                </a:lnTo>
                <a:lnTo>
                  <a:pt x="240" y="48"/>
                </a:lnTo>
                <a:close/>
              </a:path>
            </a:pathLst>
          </a:custGeom>
          <a:solidFill>
            <a:schemeClr val="tx1"/>
          </a:solidFill>
          <a:ln w="9525">
            <a:solidFill>
              <a:schemeClr val="tx1"/>
            </a:solidFill>
            <a:round/>
            <a:headEnd/>
            <a:tailEnd/>
          </a:ln>
        </p:spPr>
        <p:txBody>
          <a:bodyPr wrap="none"/>
          <a:lstStyle/>
          <a:p>
            <a:endParaRPr lang="ja-JP" altLang="en-US"/>
          </a:p>
        </p:txBody>
      </p:sp>
      <p:sp>
        <p:nvSpPr>
          <p:cNvPr id="38919" name="Freeform 82"/>
          <p:cNvSpPr>
            <a:spLocks/>
          </p:cNvSpPr>
          <p:nvPr/>
        </p:nvSpPr>
        <p:spPr bwMode="auto">
          <a:xfrm>
            <a:off x="3276600" y="3657600"/>
            <a:ext cx="685800" cy="304800"/>
          </a:xfrm>
          <a:custGeom>
            <a:avLst/>
            <a:gdLst>
              <a:gd name="T0" fmla="*/ 2147483646 w 576"/>
              <a:gd name="T1" fmla="*/ 2147483646 h 192"/>
              <a:gd name="T2" fmla="*/ 2147483646 w 576"/>
              <a:gd name="T3" fmla="*/ 0 h 192"/>
              <a:gd name="T4" fmla="*/ 2147483646 w 576"/>
              <a:gd name="T5" fmla="*/ 0 h 192"/>
              <a:gd name="T6" fmla="*/ 2147483646 w 576"/>
              <a:gd name="T7" fmla="*/ 2147483646 h 192"/>
              <a:gd name="T8" fmla="*/ 2147483646 w 576"/>
              <a:gd name="T9" fmla="*/ 2147483646 h 192"/>
              <a:gd name="T10" fmla="*/ 0 w 576"/>
              <a:gd name="T11" fmla="*/ 2147483646 h 192"/>
              <a:gd name="T12" fmla="*/ 0 w 576"/>
              <a:gd name="T13" fmla="*/ 2147483646 h 192"/>
              <a:gd name="T14" fmla="*/ 2147483646 w 576"/>
              <a:gd name="T15" fmla="*/ 2147483646 h 192"/>
              <a:gd name="T16" fmla="*/ 2147483646 w 576"/>
              <a:gd name="T17" fmla="*/ 2147483646 h 192"/>
              <a:gd name="T18" fmla="*/ 0 w 576"/>
              <a:gd name="T19" fmla="*/ 2147483646 h 192"/>
              <a:gd name="T20" fmla="*/ 2147483646 w 576"/>
              <a:gd name="T21" fmla="*/ 2147483646 h 192"/>
              <a:gd name="T22" fmla="*/ 2147483646 w 576"/>
              <a:gd name="T23" fmla="*/ 2147483646 h 192"/>
              <a:gd name="T24" fmla="*/ 2147483646 w 576"/>
              <a:gd name="T25" fmla="*/ 2147483646 h 192"/>
              <a:gd name="T26" fmla="*/ 2147483646 w 576"/>
              <a:gd name="T27" fmla="*/ 2147483646 h 192"/>
              <a:gd name="T28" fmla="*/ 2147483646 w 576"/>
              <a:gd name="T29" fmla="*/ 2147483646 h 192"/>
              <a:gd name="T30" fmla="*/ 2147483646 w 576"/>
              <a:gd name="T31" fmla="*/ 2147483646 h 192"/>
              <a:gd name="T32" fmla="*/ 2147483646 w 576"/>
              <a:gd name="T33" fmla="*/ 2147483646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
              <a:gd name="T52" fmla="*/ 0 h 192"/>
              <a:gd name="T53" fmla="*/ 576 w 576"/>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 h="192">
                <a:moveTo>
                  <a:pt x="240" y="48"/>
                </a:moveTo>
                <a:lnTo>
                  <a:pt x="144" y="0"/>
                </a:lnTo>
                <a:lnTo>
                  <a:pt x="48" y="0"/>
                </a:lnTo>
                <a:lnTo>
                  <a:pt x="48" y="48"/>
                </a:lnTo>
                <a:lnTo>
                  <a:pt x="96" y="48"/>
                </a:lnTo>
                <a:lnTo>
                  <a:pt x="0" y="96"/>
                </a:lnTo>
                <a:lnTo>
                  <a:pt x="0" y="144"/>
                </a:lnTo>
                <a:lnTo>
                  <a:pt x="48" y="96"/>
                </a:lnTo>
                <a:lnTo>
                  <a:pt x="48" y="144"/>
                </a:lnTo>
                <a:lnTo>
                  <a:pt x="0" y="192"/>
                </a:lnTo>
                <a:lnTo>
                  <a:pt x="144" y="144"/>
                </a:lnTo>
                <a:lnTo>
                  <a:pt x="240" y="96"/>
                </a:lnTo>
                <a:lnTo>
                  <a:pt x="288" y="96"/>
                </a:lnTo>
                <a:lnTo>
                  <a:pt x="480" y="192"/>
                </a:lnTo>
                <a:lnTo>
                  <a:pt x="576" y="96"/>
                </a:lnTo>
                <a:lnTo>
                  <a:pt x="336" y="48"/>
                </a:lnTo>
                <a:lnTo>
                  <a:pt x="240" y="48"/>
                </a:lnTo>
                <a:close/>
              </a:path>
            </a:pathLst>
          </a:custGeom>
          <a:solidFill>
            <a:schemeClr val="tx1"/>
          </a:solidFill>
          <a:ln w="9525">
            <a:solidFill>
              <a:schemeClr val="bg2"/>
            </a:solidFill>
            <a:round/>
            <a:headEnd/>
            <a:tailEnd/>
          </a:ln>
        </p:spPr>
        <p:txBody>
          <a:bodyPr wrap="none"/>
          <a:lstStyle/>
          <a:p>
            <a:endParaRPr lang="ja-JP" altLang="en-US"/>
          </a:p>
        </p:txBody>
      </p:sp>
      <p:sp>
        <p:nvSpPr>
          <p:cNvPr id="38920" name="Freeform 83"/>
          <p:cNvSpPr>
            <a:spLocks/>
          </p:cNvSpPr>
          <p:nvPr/>
        </p:nvSpPr>
        <p:spPr bwMode="auto">
          <a:xfrm flipH="1">
            <a:off x="3581400" y="3505200"/>
            <a:ext cx="685800" cy="304800"/>
          </a:xfrm>
          <a:custGeom>
            <a:avLst/>
            <a:gdLst>
              <a:gd name="T0" fmla="*/ 2147483646 w 576"/>
              <a:gd name="T1" fmla="*/ 2147483646 h 192"/>
              <a:gd name="T2" fmla="*/ 2147483646 w 576"/>
              <a:gd name="T3" fmla="*/ 0 h 192"/>
              <a:gd name="T4" fmla="*/ 2147483646 w 576"/>
              <a:gd name="T5" fmla="*/ 0 h 192"/>
              <a:gd name="T6" fmla="*/ 2147483646 w 576"/>
              <a:gd name="T7" fmla="*/ 2147483646 h 192"/>
              <a:gd name="T8" fmla="*/ 2147483646 w 576"/>
              <a:gd name="T9" fmla="*/ 2147483646 h 192"/>
              <a:gd name="T10" fmla="*/ 0 w 576"/>
              <a:gd name="T11" fmla="*/ 2147483646 h 192"/>
              <a:gd name="T12" fmla="*/ 0 w 576"/>
              <a:gd name="T13" fmla="*/ 2147483646 h 192"/>
              <a:gd name="T14" fmla="*/ 2147483646 w 576"/>
              <a:gd name="T15" fmla="*/ 2147483646 h 192"/>
              <a:gd name="T16" fmla="*/ 2147483646 w 576"/>
              <a:gd name="T17" fmla="*/ 2147483646 h 192"/>
              <a:gd name="T18" fmla="*/ 0 w 576"/>
              <a:gd name="T19" fmla="*/ 2147483646 h 192"/>
              <a:gd name="T20" fmla="*/ 2147483646 w 576"/>
              <a:gd name="T21" fmla="*/ 2147483646 h 192"/>
              <a:gd name="T22" fmla="*/ 2147483646 w 576"/>
              <a:gd name="T23" fmla="*/ 2147483646 h 192"/>
              <a:gd name="T24" fmla="*/ 2147483646 w 576"/>
              <a:gd name="T25" fmla="*/ 2147483646 h 192"/>
              <a:gd name="T26" fmla="*/ 2147483646 w 576"/>
              <a:gd name="T27" fmla="*/ 2147483646 h 192"/>
              <a:gd name="T28" fmla="*/ 2147483646 w 576"/>
              <a:gd name="T29" fmla="*/ 2147483646 h 192"/>
              <a:gd name="T30" fmla="*/ 2147483646 w 576"/>
              <a:gd name="T31" fmla="*/ 2147483646 h 192"/>
              <a:gd name="T32" fmla="*/ 2147483646 w 576"/>
              <a:gd name="T33" fmla="*/ 2147483646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
              <a:gd name="T52" fmla="*/ 0 h 192"/>
              <a:gd name="T53" fmla="*/ 576 w 576"/>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 h="192">
                <a:moveTo>
                  <a:pt x="240" y="48"/>
                </a:moveTo>
                <a:lnTo>
                  <a:pt x="144" y="0"/>
                </a:lnTo>
                <a:lnTo>
                  <a:pt x="48" y="0"/>
                </a:lnTo>
                <a:lnTo>
                  <a:pt x="48" y="48"/>
                </a:lnTo>
                <a:lnTo>
                  <a:pt x="96" y="48"/>
                </a:lnTo>
                <a:lnTo>
                  <a:pt x="0" y="96"/>
                </a:lnTo>
                <a:lnTo>
                  <a:pt x="0" y="144"/>
                </a:lnTo>
                <a:lnTo>
                  <a:pt x="48" y="96"/>
                </a:lnTo>
                <a:lnTo>
                  <a:pt x="48" y="144"/>
                </a:lnTo>
                <a:lnTo>
                  <a:pt x="0" y="192"/>
                </a:lnTo>
                <a:lnTo>
                  <a:pt x="144" y="144"/>
                </a:lnTo>
                <a:lnTo>
                  <a:pt x="240" y="96"/>
                </a:lnTo>
                <a:lnTo>
                  <a:pt x="288" y="96"/>
                </a:lnTo>
                <a:lnTo>
                  <a:pt x="480" y="192"/>
                </a:lnTo>
                <a:lnTo>
                  <a:pt x="576" y="96"/>
                </a:lnTo>
                <a:lnTo>
                  <a:pt x="336" y="48"/>
                </a:lnTo>
                <a:lnTo>
                  <a:pt x="240" y="48"/>
                </a:lnTo>
                <a:close/>
              </a:path>
            </a:pathLst>
          </a:custGeom>
          <a:solidFill>
            <a:schemeClr val="tx1"/>
          </a:solidFill>
          <a:ln w="9525">
            <a:solidFill>
              <a:schemeClr val="bg2"/>
            </a:solidFill>
            <a:round/>
            <a:headEnd/>
            <a:tailEnd/>
          </a:ln>
        </p:spPr>
        <p:txBody>
          <a:bodyPr wrap="none"/>
          <a:lstStyle/>
          <a:p>
            <a:endParaRPr lang="ja-JP" altLang="en-US"/>
          </a:p>
        </p:txBody>
      </p:sp>
      <p:sp>
        <p:nvSpPr>
          <p:cNvPr id="38921" name="Text Box 49"/>
          <p:cNvSpPr txBox="1">
            <a:spLocks noChangeArrowheads="1"/>
          </p:cNvSpPr>
          <p:nvPr/>
        </p:nvSpPr>
        <p:spPr bwMode="auto">
          <a:xfrm>
            <a:off x="1763713" y="1268413"/>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t>3種類に分別する</a:t>
            </a:r>
          </a:p>
        </p:txBody>
      </p:sp>
      <p:sp>
        <p:nvSpPr>
          <p:cNvPr id="38922" name="Text Box 40"/>
          <p:cNvSpPr txBox="1">
            <a:spLocks noChangeArrowheads="1"/>
          </p:cNvSpPr>
          <p:nvPr/>
        </p:nvSpPr>
        <p:spPr bwMode="auto">
          <a:xfrm>
            <a:off x="1600200" y="4495800"/>
            <a:ext cx="9906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600"/>
              <a:t>紙、布、木片</a:t>
            </a:r>
          </a:p>
        </p:txBody>
      </p:sp>
      <p:sp>
        <p:nvSpPr>
          <p:cNvPr id="38923" name="Text Box 45"/>
          <p:cNvSpPr txBox="1">
            <a:spLocks noChangeArrowheads="1"/>
          </p:cNvSpPr>
          <p:nvPr/>
        </p:nvSpPr>
        <p:spPr bwMode="auto">
          <a:xfrm>
            <a:off x="3048000" y="4495800"/>
            <a:ext cx="14478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600"/>
              <a:t>ゴム・ポリ手袋、ポリ容器、ポリ注射筒</a:t>
            </a:r>
          </a:p>
        </p:txBody>
      </p:sp>
      <p:sp>
        <p:nvSpPr>
          <p:cNvPr id="38924" name="Text Box 46"/>
          <p:cNvSpPr txBox="1">
            <a:spLocks noChangeArrowheads="1"/>
          </p:cNvSpPr>
          <p:nvPr/>
        </p:nvSpPr>
        <p:spPr bwMode="auto">
          <a:xfrm>
            <a:off x="4953000" y="4495800"/>
            <a:ext cx="152400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600"/>
              <a:t>ガラス、金属、シリコンゴム、注射針、テフロン、塩ビ製品</a:t>
            </a:r>
          </a:p>
        </p:txBody>
      </p:sp>
      <p:sp>
        <p:nvSpPr>
          <p:cNvPr id="38925" name="AutoShape 56"/>
          <p:cNvSpPr>
            <a:spLocks noChangeArrowheads="1"/>
          </p:cNvSpPr>
          <p:nvPr/>
        </p:nvSpPr>
        <p:spPr bwMode="auto">
          <a:xfrm rot="5400000">
            <a:off x="5067300" y="3848100"/>
            <a:ext cx="304800" cy="381000"/>
          </a:xfrm>
          <a:prstGeom prst="can">
            <a:avLst>
              <a:gd name="adj" fmla="val 31771"/>
            </a:avLst>
          </a:prstGeom>
          <a:solidFill>
            <a:schemeClr val="tx1"/>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26" name="AutoShape 57"/>
          <p:cNvSpPr>
            <a:spLocks noChangeArrowheads="1"/>
          </p:cNvSpPr>
          <p:nvPr/>
        </p:nvSpPr>
        <p:spPr bwMode="auto">
          <a:xfrm rot="5400000">
            <a:off x="5524500" y="3619500"/>
            <a:ext cx="304800" cy="381000"/>
          </a:xfrm>
          <a:prstGeom prst="can">
            <a:avLst>
              <a:gd name="adj" fmla="val 31250"/>
            </a:avLst>
          </a:prstGeom>
          <a:solidFill>
            <a:schemeClr val="tx1"/>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27" name="AutoShape 51"/>
          <p:cNvSpPr>
            <a:spLocks noChangeArrowheads="1"/>
          </p:cNvSpPr>
          <p:nvPr/>
        </p:nvSpPr>
        <p:spPr bwMode="auto">
          <a:xfrm>
            <a:off x="5181600" y="3581400"/>
            <a:ext cx="304800" cy="381000"/>
          </a:xfrm>
          <a:prstGeom prst="can">
            <a:avLst>
              <a:gd name="adj" fmla="val 31250"/>
            </a:avLst>
          </a:prstGeom>
          <a:solidFill>
            <a:schemeClr val="tx1"/>
          </a:solidFill>
          <a:ln w="9525">
            <a:solidFill>
              <a:schemeClr val="bg2"/>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nvGrpSpPr>
          <p:cNvPr id="38928" name="Group 7"/>
          <p:cNvGrpSpPr>
            <a:grpSpLocks/>
          </p:cNvGrpSpPr>
          <p:nvPr/>
        </p:nvGrpSpPr>
        <p:grpSpPr bwMode="auto">
          <a:xfrm>
            <a:off x="3276600" y="2438400"/>
            <a:ext cx="1085850" cy="1873250"/>
            <a:chOff x="1296" y="864"/>
            <a:chExt cx="624" cy="960"/>
          </a:xfrm>
        </p:grpSpPr>
        <p:sp>
          <p:nvSpPr>
            <p:cNvPr id="38975" name="AutoShape 8"/>
            <p:cNvSpPr>
              <a:spLocks noChangeArrowheads="1"/>
            </p:cNvSpPr>
            <p:nvPr/>
          </p:nvSpPr>
          <p:spPr bwMode="auto">
            <a:xfrm>
              <a:off x="1296" y="960"/>
              <a:ext cx="624" cy="864"/>
            </a:xfrm>
            <a:prstGeom prst="roundRect">
              <a:avLst>
                <a:gd name="adj" fmla="val 16667"/>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76" name="AutoShape 9"/>
            <p:cNvSpPr>
              <a:spLocks noChangeArrowheads="1"/>
            </p:cNvSpPr>
            <p:nvPr/>
          </p:nvSpPr>
          <p:spPr bwMode="auto">
            <a:xfrm flipV="1">
              <a:off x="1440" y="864"/>
              <a:ext cx="336" cy="144"/>
            </a:xfrm>
            <a:prstGeom prst="triangle">
              <a:avLst>
                <a:gd name="adj" fmla="val 50000"/>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nvGrpSpPr>
          <p:cNvPr id="38929" name="Group 10"/>
          <p:cNvGrpSpPr>
            <a:grpSpLocks/>
          </p:cNvGrpSpPr>
          <p:nvPr/>
        </p:nvGrpSpPr>
        <p:grpSpPr bwMode="auto">
          <a:xfrm>
            <a:off x="4876800" y="2362200"/>
            <a:ext cx="1087438" cy="1873250"/>
            <a:chOff x="1296" y="864"/>
            <a:chExt cx="624" cy="960"/>
          </a:xfrm>
        </p:grpSpPr>
        <p:sp>
          <p:nvSpPr>
            <p:cNvPr id="38973" name="AutoShape 11"/>
            <p:cNvSpPr>
              <a:spLocks noChangeArrowheads="1"/>
            </p:cNvSpPr>
            <p:nvPr/>
          </p:nvSpPr>
          <p:spPr bwMode="auto">
            <a:xfrm>
              <a:off x="1296" y="960"/>
              <a:ext cx="624" cy="864"/>
            </a:xfrm>
            <a:prstGeom prst="roundRect">
              <a:avLst>
                <a:gd name="adj" fmla="val 16667"/>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74" name="AutoShape 12"/>
            <p:cNvSpPr>
              <a:spLocks noChangeArrowheads="1"/>
            </p:cNvSpPr>
            <p:nvPr/>
          </p:nvSpPr>
          <p:spPr bwMode="auto">
            <a:xfrm flipV="1">
              <a:off x="1440" y="864"/>
              <a:ext cx="336" cy="144"/>
            </a:xfrm>
            <a:prstGeom prst="triangle">
              <a:avLst>
                <a:gd name="adj" fmla="val 50000"/>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38930" name="Text Box 15"/>
          <p:cNvSpPr txBox="1">
            <a:spLocks noChangeArrowheads="1"/>
          </p:cNvSpPr>
          <p:nvPr/>
        </p:nvSpPr>
        <p:spPr bwMode="auto">
          <a:xfrm>
            <a:off x="1673225" y="1905000"/>
            <a:ext cx="941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800">
                <a:solidFill>
                  <a:schemeClr val="folHlink"/>
                </a:solidFill>
                <a:ea typeface="HG丸ｺﾞｼｯｸM-PRO" pitchFamily="50" charset="-128"/>
              </a:rPr>
              <a:t>可燃物</a:t>
            </a:r>
          </a:p>
        </p:txBody>
      </p:sp>
      <p:sp>
        <p:nvSpPr>
          <p:cNvPr id="38931" name="Text Box 16"/>
          <p:cNvSpPr txBox="1">
            <a:spLocks noChangeArrowheads="1"/>
          </p:cNvSpPr>
          <p:nvPr/>
        </p:nvSpPr>
        <p:spPr bwMode="auto">
          <a:xfrm>
            <a:off x="3484563" y="1905000"/>
            <a:ext cx="1087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800">
                <a:solidFill>
                  <a:schemeClr val="folHlink"/>
                </a:solidFill>
                <a:ea typeface="HG丸ｺﾞｼｯｸM-PRO" pitchFamily="50" charset="-128"/>
              </a:rPr>
              <a:t>難燃物</a:t>
            </a:r>
          </a:p>
        </p:txBody>
      </p:sp>
      <p:sp>
        <p:nvSpPr>
          <p:cNvPr id="38932" name="Text Box 17"/>
          <p:cNvSpPr txBox="1">
            <a:spLocks noChangeArrowheads="1"/>
          </p:cNvSpPr>
          <p:nvPr/>
        </p:nvSpPr>
        <p:spPr bwMode="auto">
          <a:xfrm>
            <a:off x="4932363" y="1905000"/>
            <a:ext cx="1014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800">
                <a:solidFill>
                  <a:schemeClr val="folHlink"/>
                </a:solidFill>
                <a:ea typeface="HG丸ｺﾞｼｯｸM-PRO" pitchFamily="50" charset="-128"/>
              </a:rPr>
              <a:t>不燃物</a:t>
            </a:r>
          </a:p>
        </p:txBody>
      </p:sp>
      <p:grpSp>
        <p:nvGrpSpPr>
          <p:cNvPr id="38933" name="Group 84"/>
          <p:cNvGrpSpPr>
            <a:grpSpLocks/>
          </p:cNvGrpSpPr>
          <p:nvPr/>
        </p:nvGrpSpPr>
        <p:grpSpPr bwMode="auto">
          <a:xfrm>
            <a:off x="1752600" y="2438400"/>
            <a:ext cx="1087438" cy="1873250"/>
            <a:chOff x="1344" y="1418"/>
            <a:chExt cx="685" cy="1180"/>
          </a:xfrm>
        </p:grpSpPr>
        <p:sp>
          <p:nvSpPr>
            <p:cNvPr id="38964" name="Freeform 79"/>
            <p:cNvSpPr>
              <a:spLocks/>
            </p:cNvSpPr>
            <p:nvPr/>
          </p:nvSpPr>
          <p:spPr bwMode="auto">
            <a:xfrm rot="-5400000">
              <a:off x="1314" y="2094"/>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5" name="Freeform 80"/>
            <p:cNvSpPr>
              <a:spLocks/>
            </p:cNvSpPr>
            <p:nvPr/>
          </p:nvSpPr>
          <p:spPr bwMode="auto">
            <a:xfrm>
              <a:off x="1488" y="1968"/>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6" name="Freeform 78"/>
            <p:cNvSpPr>
              <a:spLocks/>
            </p:cNvSpPr>
            <p:nvPr/>
          </p:nvSpPr>
          <p:spPr bwMode="auto">
            <a:xfrm>
              <a:off x="1632" y="2352"/>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7" name="Freeform 58"/>
            <p:cNvSpPr>
              <a:spLocks/>
            </p:cNvSpPr>
            <p:nvPr/>
          </p:nvSpPr>
          <p:spPr bwMode="auto">
            <a:xfrm>
              <a:off x="1584" y="2208"/>
              <a:ext cx="263" cy="197"/>
            </a:xfrm>
            <a:custGeom>
              <a:avLst/>
              <a:gdLst>
                <a:gd name="T0" fmla="*/ 131 w 263"/>
                <a:gd name="T1" fmla="*/ 0 h 197"/>
                <a:gd name="T2" fmla="*/ 222 w 263"/>
                <a:gd name="T3" fmla="*/ 41 h 197"/>
                <a:gd name="T4" fmla="*/ 263 w 263"/>
                <a:gd name="T5" fmla="*/ 99 h 197"/>
                <a:gd name="T6" fmla="*/ 222 w 263"/>
                <a:gd name="T7" fmla="*/ 156 h 197"/>
                <a:gd name="T8" fmla="*/ 230 w 263"/>
                <a:gd name="T9" fmla="*/ 181 h 197"/>
                <a:gd name="T10" fmla="*/ 197 w 263"/>
                <a:gd name="T11" fmla="*/ 173 h 197"/>
                <a:gd name="T12" fmla="*/ 148 w 263"/>
                <a:gd name="T13" fmla="*/ 156 h 197"/>
                <a:gd name="T14" fmla="*/ 82 w 263"/>
                <a:gd name="T15" fmla="*/ 197 h 197"/>
                <a:gd name="T16" fmla="*/ 49 w 263"/>
                <a:gd name="T17" fmla="*/ 90 h 197"/>
                <a:gd name="T18" fmla="*/ 0 w 263"/>
                <a:gd name="T19" fmla="*/ 57 h 197"/>
                <a:gd name="T20" fmla="*/ 131 w 26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197"/>
                <a:gd name="T35" fmla="*/ 263 w 263"/>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197">
                  <a:moveTo>
                    <a:pt x="131" y="0"/>
                  </a:moveTo>
                  <a:cubicBezTo>
                    <a:pt x="147" y="43"/>
                    <a:pt x="176" y="35"/>
                    <a:pt x="222" y="41"/>
                  </a:cubicBezTo>
                  <a:cubicBezTo>
                    <a:pt x="259" y="53"/>
                    <a:pt x="252" y="64"/>
                    <a:pt x="263" y="99"/>
                  </a:cubicBezTo>
                  <a:cubicBezTo>
                    <a:pt x="248" y="143"/>
                    <a:pt x="236" y="111"/>
                    <a:pt x="222" y="156"/>
                  </a:cubicBezTo>
                  <a:cubicBezTo>
                    <a:pt x="225" y="164"/>
                    <a:pt x="237" y="176"/>
                    <a:pt x="230" y="181"/>
                  </a:cubicBezTo>
                  <a:cubicBezTo>
                    <a:pt x="221" y="187"/>
                    <a:pt x="208" y="176"/>
                    <a:pt x="197" y="173"/>
                  </a:cubicBezTo>
                  <a:cubicBezTo>
                    <a:pt x="180" y="168"/>
                    <a:pt x="148" y="156"/>
                    <a:pt x="148" y="156"/>
                  </a:cubicBezTo>
                  <a:cubicBezTo>
                    <a:pt x="115" y="167"/>
                    <a:pt x="102" y="167"/>
                    <a:pt x="82" y="197"/>
                  </a:cubicBezTo>
                  <a:cubicBezTo>
                    <a:pt x="45" y="162"/>
                    <a:pt x="68" y="141"/>
                    <a:pt x="49" y="90"/>
                  </a:cubicBezTo>
                  <a:cubicBezTo>
                    <a:pt x="41" y="69"/>
                    <a:pt x="17" y="64"/>
                    <a:pt x="0" y="57"/>
                  </a:cubicBezTo>
                  <a:cubicBezTo>
                    <a:pt x="191" y="43"/>
                    <a:pt x="54" y="77"/>
                    <a:pt x="131" y="0"/>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8" name="Freeform 70"/>
            <p:cNvSpPr>
              <a:spLocks/>
            </p:cNvSpPr>
            <p:nvPr/>
          </p:nvSpPr>
          <p:spPr bwMode="auto">
            <a:xfrm>
              <a:off x="1344" y="2352"/>
              <a:ext cx="263" cy="197"/>
            </a:xfrm>
            <a:custGeom>
              <a:avLst/>
              <a:gdLst>
                <a:gd name="T0" fmla="*/ 131 w 263"/>
                <a:gd name="T1" fmla="*/ 0 h 197"/>
                <a:gd name="T2" fmla="*/ 222 w 263"/>
                <a:gd name="T3" fmla="*/ 41 h 197"/>
                <a:gd name="T4" fmla="*/ 263 w 263"/>
                <a:gd name="T5" fmla="*/ 99 h 197"/>
                <a:gd name="T6" fmla="*/ 222 w 263"/>
                <a:gd name="T7" fmla="*/ 156 h 197"/>
                <a:gd name="T8" fmla="*/ 230 w 263"/>
                <a:gd name="T9" fmla="*/ 181 h 197"/>
                <a:gd name="T10" fmla="*/ 197 w 263"/>
                <a:gd name="T11" fmla="*/ 173 h 197"/>
                <a:gd name="T12" fmla="*/ 148 w 263"/>
                <a:gd name="T13" fmla="*/ 156 h 197"/>
                <a:gd name="T14" fmla="*/ 82 w 263"/>
                <a:gd name="T15" fmla="*/ 197 h 197"/>
                <a:gd name="T16" fmla="*/ 49 w 263"/>
                <a:gd name="T17" fmla="*/ 90 h 197"/>
                <a:gd name="T18" fmla="*/ 0 w 263"/>
                <a:gd name="T19" fmla="*/ 57 h 197"/>
                <a:gd name="T20" fmla="*/ 131 w 26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197"/>
                <a:gd name="T35" fmla="*/ 263 w 263"/>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197">
                  <a:moveTo>
                    <a:pt x="131" y="0"/>
                  </a:moveTo>
                  <a:cubicBezTo>
                    <a:pt x="147" y="43"/>
                    <a:pt x="176" y="35"/>
                    <a:pt x="222" y="41"/>
                  </a:cubicBezTo>
                  <a:cubicBezTo>
                    <a:pt x="259" y="53"/>
                    <a:pt x="252" y="64"/>
                    <a:pt x="263" y="99"/>
                  </a:cubicBezTo>
                  <a:cubicBezTo>
                    <a:pt x="248" y="143"/>
                    <a:pt x="236" y="111"/>
                    <a:pt x="222" y="156"/>
                  </a:cubicBezTo>
                  <a:cubicBezTo>
                    <a:pt x="225" y="164"/>
                    <a:pt x="237" y="176"/>
                    <a:pt x="230" y="181"/>
                  </a:cubicBezTo>
                  <a:cubicBezTo>
                    <a:pt x="221" y="187"/>
                    <a:pt x="208" y="176"/>
                    <a:pt x="197" y="173"/>
                  </a:cubicBezTo>
                  <a:cubicBezTo>
                    <a:pt x="180" y="168"/>
                    <a:pt x="148" y="156"/>
                    <a:pt x="148" y="156"/>
                  </a:cubicBezTo>
                  <a:cubicBezTo>
                    <a:pt x="115" y="167"/>
                    <a:pt x="102" y="167"/>
                    <a:pt x="82" y="197"/>
                  </a:cubicBezTo>
                  <a:cubicBezTo>
                    <a:pt x="45" y="162"/>
                    <a:pt x="68" y="141"/>
                    <a:pt x="49" y="90"/>
                  </a:cubicBezTo>
                  <a:cubicBezTo>
                    <a:pt x="41" y="69"/>
                    <a:pt x="17" y="64"/>
                    <a:pt x="0" y="57"/>
                  </a:cubicBezTo>
                  <a:cubicBezTo>
                    <a:pt x="191" y="43"/>
                    <a:pt x="54" y="77"/>
                    <a:pt x="131" y="0"/>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9" name="Freeform 50"/>
            <p:cNvSpPr>
              <a:spLocks/>
            </p:cNvSpPr>
            <p:nvPr/>
          </p:nvSpPr>
          <p:spPr bwMode="auto">
            <a:xfrm flipH="1">
              <a:off x="1632" y="2112"/>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70" name="AutoShape 4"/>
            <p:cNvSpPr>
              <a:spLocks noChangeArrowheads="1"/>
            </p:cNvSpPr>
            <p:nvPr/>
          </p:nvSpPr>
          <p:spPr bwMode="auto">
            <a:xfrm>
              <a:off x="1344" y="1536"/>
              <a:ext cx="685" cy="1062"/>
            </a:xfrm>
            <a:prstGeom prst="roundRect">
              <a:avLst>
                <a:gd name="adj" fmla="val 16667"/>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71" name="AutoShape 5"/>
            <p:cNvSpPr>
              <a:spLocks noChangeArrowheads="1"/>
            </p:cNvSpPr>
            <p:nvPr/>
          </p:nvSpPr>
          <p:spPr bwMode="auto">
            <a:xfrm flipV="1">
              <a:off x="1502" y="1418"/>
              <a:ext cx="369" cy="177"/>
            </a:xfrm>
            <a:prstGeom prst="triangle">
              <a:avLst>
                <a:gd name="adj" fmla="val 50000"/>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72" name="Freeform 36"/>
            <p:cNvSpPr>
              <a:spLocks/>
            </p:cNvSpPr>
            <p:nvPr/>
          </p:nvSpPr>
          <p:spPr bwMode="auto">
            <a:xfrm>
              <a:off x="1632" y="1488"/>
              <a:ext cx="234" cy="86"/>
            </a:xfrm>
            <a:custGeom>
              <a:avLst/>
              <a:gdLst>
                <a:gd name="T0" fmla="*/ 0 w 226"/>
                <a:gd name="T1" fmla="*/ 226 h 80"/>
                <a:gd name="T2" fmla="*/ 207 w 226"/>
                <a:gd name="T3" fmla="*/ 197 h 80"/>
                <a:gd name="T4" fmla="*/ 332 w 226"/>
                <a:gd name="T5" fmla="*/ 0 h 80"/>
                <a:gd name="T6" fmla="*/ 374 w 226"/>
                <a:gd name="T7" fmla="*/ 28 h 80"/>
                <a:gd name="T8" fmla="*/ 361 w 226"/>
                <a:gd name="T9" fmla="*/ 97 h 80"/>
                <a:gd name="T10" fmla="*/ 207 w 226"/>
                <a:gd name="T11" fmla="*/ 148 h 80"/>
                <a:gd name="T12" fmla="*/ 165 w 226"/>
                <a:gd name="T13" fmla="*/ 226 h 80"/>
                <a:gd name="T14" fmla="*/ 0 60000 65536"/>
                <a:gd name="T15" fmla="*/ 0 60000 65536"/>
                <a:gd name="T16" fmla="*/ 0 60000 65536"/>
                <a:gd name="T17" fmla="*/ 0 60000 65536"/>
                <a:gd name="T18" fmla="*/ 0 60000 65536"/>
                <a:gd name="T19" fmla="*/ 0 60000 65536"/>
                <a:gd name="T20" fmla="*/ 0 60000 65536"/>
                <a:gd name="T21" fmla="*/ 0 w 226"/>
                <a:gd name="T22" fmla="*/ 0 h 80"/>
                <a:gd name="T23" fmla="*/ 226 w 22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80">
                  <a:moveTo>
                    <a:pt x="0" y="75"/>
                  </a:moveTo>
                  <a:cubicBezTo>
                    <a:pt x="41" y="72"/>
                    <a:pt x="83" y="73"/>
                    <a:pt x="123" y="66"/>
                  </a:cubicBezTo>
                  <a:cubicBezTo>
                    <a:pt x="140" y="63"/>
                    <a:pt x="164" y="12"/>
                    <a:pt x="197" y="0"/>
                  </a:cubicBezTo>
                  <a:cubicBezTo>
                    <a:pt x="205" y="3"/>
                    <a:pt x="218" y="1"/>
                    <a:pt x="222" y="9"/>
                  </a:cubicBezTo>
                  <a:cubicBezTo>
                    <a:pt x="226" y="16"/>
                    <a:pt x="222" y="29"/>
                    <a:pt x="214" y="33"/>
                  </a:cubicBezTo>
                  <a:cubicBezTo>
                    <a:pt x="186" y="47"/>
                    <a:pt x="153" y="43"/>
                    <a:pt x="123" y="50"/>
                  </a:cubicBezTo>
                  <a:cubicBezTo>
                    <a:pt x="113" y="80"/>
                    <a:pt x="124" y="75"/>
                    <a:pt x="98" y="75"/>
                  </a:cubicBezTo>
                </a:path>
              </a:pathLst>
            </a:custGeom>
            <a:noFill/>
            <a:ln w="19050"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sp>
        <p:nvSpPr>
          <p:cNvPr id="38934" name="Freeform 37"/>
          <p:cNvSpPr>
            <a:spLocks/>
          </p:cNvSpPr>
          <p:nvPr/>
        </p:nvSpPr>
        <p:spPr bwMode="auto">
          <a:xfrm>
            <a:off x="3733800" y="2438400"/>
            <a:ext cx="371475" cy="136525"/>
          </a:xfrm>
          <a:custGeom>
            <a:avLst/>
            <a:gdLst>
              <a:gd name="T0" fmla="*/ 0 w 226"/>
              <a:gd name="T1" fmla="*/ 2147483646 h 80"/>
              <a:gd name="T2" fmla="*/ 2147483646 w 226"/>
              <a:gd name="T3" fmla="*/ 2147483646 h 80"/>
              <a:gd name="T4" fmla="*/ 2147483646 w 226"/>
              <a:gd name="T5" fmla="*/ 0 h 80"/>
              <a:gd name="T6" fmla="*/ 2147483646 w 226"/>
              <a:gd name="T7" fmla="*/ 2147483646 h 80"/>
              <a:gd name="T8" fmla="*/ 2147483646 w 226"/>
              <a:gd name="T9" fmla="*/ 2147483646 h 80"/>
              <a:gd name="T10" fmla="*/ 2147483646 w 226"/>
              <a:gd name="T11" fmla="*/ 2147483646 h 80"/>
              <a:gd name="T12" fmla="*/ 2147483646 w 226"/>
              <a:gd name="T13" fmla="*/ 2147483646 h 80"/>
              <a:gd name="T14" fmla="*/ 0 60000 65536"/>
              <a:gd name="T15" fmla="*/ 0 60000 65536"/>
              <a:gd name="T16" fmla="*/ 0 60000 65536"/>
              <a:gd name="T17" fmla="*/ 0 60000 65536"/>
              <a:gd name="T18" fmla="*/ 0 60000 65536"/>
              <a:gd name="T19" fmla="*/ 0 60000 65536"/>
              <a:gd name="T20" fmla="*/ 0 60000 65536"/>
              <a:gd name="T21" fmla="*/ 0 w 226"/>
              <a:gd name="T22" fmla="*/ 0 h 80"/>
              <a:gd name="T23" fmla="*/ 226 w 22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80">
                <a:moveTo>
                  <a:pt x="0" y="75"/>
                </a:moveTo>
                <a:cubicBezTo>
                  <a:pt x="41" y="72"/>
                  <a:pt x="83" y="73"/>
                  <a:pt x="123" y="66"/>
                </a:cubicBezTo>
                <a:cubicBezTo>
                  <a:pt x="140" y="63"/>
                  <a:pt x="164" y="12"/>
                  <a:pt x="197" y="0"/>
                </a:cubicBezTo>
                <a:cubicBezTo>
                  <a:pt x="205" y="3"/>
                  <a:pt x="218" y="1"/>
                  <a:pt x="222" y="9"/>
                </a:cubicBezTo>
                <a:cubicBezTo>
                  <a:pt x="226" y="16"/>
                  <a:pt x="222" y="29"/>
                  <a:pt x="214" y="33"/>
                </a:cubicBezTo>
                <a:cubicBezTo>
                  <a:pt x="186" y="47"/>
                  <a:pt x="153" y="43"/>
                  <a:pt x="123" y="50"/>
                </a:cubicBezTo>
                <a:cubicBezTo>
                  <a:pt x="113" y="80"/>
                  <a:pt x="124" y="75"/>
                  <a:pt x="98" y="75"/>
                </a:cubicBezTo>
              </a:path>
            </a:pathLst>
          </a:custGeom>
          <a:noFill/>
          <a:ln w="19050"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38935" name="Freeform 38"/>
          <p:cNvSpPr>
            <a:spLocks/>
          </p:cNvSpPr>
          <p:nvPr/>
        </p:nvSpPr>
        <p:spPr bwMode="auto">
          <a:xfrm>
            <a:off x="5334000" y="2438400"/>
            <a:ext cx="371475" cy="136525"/>
          </a:xfrm>
          <a:custGeom>
            <a:avLst/>
            <a:gdLst>
              <a:gd name="T0" fmla="*/ 0 w 226"/>
              <a:gd name="T1" fmla="*/ 2147483646 h 80"/>
              <a:gd name="T2" fmla="*/ 2147483646 w 226"/>
              <a:gd name="T3" fmla="*/ 2147483646 h 80"/>
              <a:gd name="T4" fmla="*/ 2147483646 w 226"/>
              <a:gd name="T5" fmla="*/ 0 h 80"/>
              <a:gd name="T6" fmla="*/ 2147483646 w 226"/>
              <a:gd name="T7" fmla="*/ 2147483646 h 80"/>
              <a:gd name="T8" fmla="*/ 2147483646 w 226"/>
              <a:gd name="T9" fmla="*/ 2147483646 h 80"/>
              <a:gd name="T10" fmla="*/ 2147483646 w 226"/>
              <a:gd name="T11" fmla="*/ 2147483646 h 80"/>
              <a:gd name="T12" fmla="*/ 2147483646 w 226"/>
              <a:gd name="T13" fmla="*/ 2147483646 h 80"/>
              <a:gd name="T14" fmla="*/ 0 60000 65536"/>
              <a:gd name="T15" fmla="*/ 0 60000 65536"/>
              <a:gd name="T16" fmla="*/ 0 60000 65536"/>
              <a:gd name="T17" fmla="*/ 0 60000 65536"/>
              <a:gd name="T18" fmla="*/ 0 60000 65536"/>
              <a:gd name="T19" fmla="*/ 0 60000 65536"/>
              <a:gd name="T20" fmla="*/ 0 60000 65536"/>
              <a:gd name="T21" fmla="*/ 0 w 226"/>
              <a:gd name="T22" fmla="*/ 0 h 80"/>
              <a:gd name="T23" fmla="*/ 226 w 22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80">
                <a:moveTo>
                  <a:pt x="0" y="75"/>
                </a:moveTo>
                <a:cubicBezTo>
                  <a:pt x="41" y="72"/>
                  <a:pt x="83" y="73"/>
                  <a:pt x="123" y="66"/>
                </a:cubicBezTo>
                <a:cubicBezTo>
                  <a:pt x="140" y="63"/>
                  <a:pt x="164" y="12"/>
                  <a:pt x="197" y="0"/>
                </a:cubicBezTo>
                <a:cubicBezTo>
                  <a:pt x="205" y="3"/>
                  <a:pt x="218" y="1"/>
                  <a:pt x="222" y="9"/>
                </a:cubicBezTo>
                <a:cubicBezTo>
                  <a:pt x="226" y="16"/>
                  <a:pt x="222" y="29"/>
                  <a:pt x="214" y="33"/>
                </a:cubicBezTo>
                <a:cubicBezTo>
                  <a:pt x="186" y="47"/>
                  <a:pt x="153" y="43"/>
                  <a:pt x="123" y="50"/>
                </a:cubicBezTo>
                <a:cubicBezTo>
                  <a:pt x="113" y="80"/>
                  <a:pt x="124" y="75"/>
                  <a:pt x="98" y="75"/>
                </a:cubicBezTo>
              </a:path>
            </a:pathLst>
          </a:custGeom>
          <a:noFill/>
          <a:ln w="19050"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38936" name="Text Box 76"/>
          <p:cNvSpPr txBox="1">
            <a:spLocks noChangeArrowheads="1"/>
          </p:cNvSpPr>
          <p:nvPr/>
        </p:nvSpPr>
        <p:spPr bwMode="auto">
          <a:xfrm>
            <a:off x="1619250" y="1628775"/>
            <a:ext cx="449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a:t>貯蔵用ドラム缶に集める収納限度は40 </a:t>
            </a:r>
            <a:r>
              <a:rPr lang="en-US" altLang="ja-JP" sz="1400"/>
              <a:t>MBq</a:t>
            </a:r>
            <a:endParaRPr lang="ja-JP" altLang="en-US" sz="1400"/>
          </a:p>
        </p:txBody>
      </p:sp>
      <p:grpSp>
        <p:nvGrpSpPr>
          <p:cNvPr id="38937" name="Group 85"/>
          <p:cNvGrpSpPr>
            <a:grpSpLocks/>
          </p:cNvGrpSpPr>
          <p:nvPr/>
        </p:nvGrpSpPr>
        <p:grpSpPr bwMode="auto">
          <a:xfrm>
            <a:off x="6934200" y="333375"/>
            <a:ext cx="1752600" cy="5302250"/>
            <a:chOff x="4368" y="432"/>
            <a:chExt cx="1104" cy="3340"/>
          </a:xfrm>
        </p:grpSpPr>
        <p:sp>
          <p:nvSpPr>
            <p:cNvPr id="38945" name="Text Box 86"/>
            <p:cNvSpPr txBox="1">
              <a:spLocks noChangeArrowheads="1"/>
            </p:cNvSpPr>
            <p:nvPr/>
          </p:nvSpPr>
          <p:spPr bwMode="auto">
            <a:xfrm>
              <a:off x="4416" y="2208"/>
              <a:ext cx="10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400">
                  <a:solidFill>
                    <a:schemeClr val="folHlink"/>
                  </a:solidFill>
                  <a:sym typeface="Symbol" pitchFamily="18" charset="2"/>
                </a:rPr>
                <a:t></a:t>
              </a:r>
              <a:r>
                <a:rPr lang="ja-JP" altLang="en-US" sz="1400">
                  <a:solidFill>
                    <a:schemeClr val="folHlink"/>
                  </a:solidFill>
                  <a:ea typeface="HG丸ｺﾞｼｯｸM-PRO" pitchFamily="50" charset="-128"/>
                </a:rPr>
                <a:t>ポリ袋を包み搬出する</a:t>
              </a:r>
            </a:p>
          </p:txBody>
        </p:sp>
        <p:grpSp>
          <p:nvGrpSpPr>
            <p:cNvPr id="38946" name="Group 87"/>
            <p:cNvGrpSpPr>
              <a:grpSpLocks/>
            </p:cNvGrpSpPr>
            <p:nvPr/>
          </p:nvGrpSpPr>
          <p:grpSpPr bwMode="auto">
            <a:xfrm>
              <a:off x="4560" y="2592"/>
              <a:ext cx="685" cy="1180"/>
              <a:chOff x="1344" y="1418"/>
              <a:chExt cx="685" cy="1180"/>
            </a:xfrm>
          </p:grpSpPr>
          <p:sp>
            <p:nvSpPr>
              <p:cNvPr id="38955" name="Freeform 88"/>
              <p:cNvSpPr>
                <a:spLocks/>
              </p:cNvSpPr>
              <p:nvPr/>
            </p:nvSpPr>
            <p:spPr bwMode="auto">
              <a:xfrm rot="-5400000">
                <a:off x="1314" y="2094"/>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56" name="Freeform 89"/>
              <p:cNvSpPr>
                <a:spLocks/>
              </p:cNvSpPr>
              <p:nvPr/>
            </p:nvSpPr>
            <p:spPr bwMode="auto">
              <a:xfrm>
                <a:off x="1488" y="1968"/>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57" name="Freeform 90"/>
              <p:cNvSpPr>
                <a:spLocks/>
              </p:cNvSpPr>
              <p:nvPr/>
            </p:nvSpPr>
            <p:spPr bwMode="auto">
              <a:xfrm>
                <a:off x="1632" y="2352"/>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58" name="Freeform 91"/>
              <p:cNvSpPr>
                <a:spLocks/>
              </p:cNvSpPr>
              <p:nvPr/>
            </p:nvSpPr>
            <p:spPr bwMode="auto">
              <a:xfrm>
                <a:off x="1584" y="2208"/>
                <a:ext cx="263" cy="197"/>
              </a:xfrm>
              <a:custGeom>
                <a:avLst/>
                <a:gdLst>
                  <a:gd name="T0" fmla="*/ 131 w 263"/>
                  <a:gd name="T1" fmla="*/ 0 h 197"/>
                  <a:gd name="T2" fmla="*/ 222 w 263"/>
                  <a:gd name="T3" fmla="*/ 41 h 197"/>
                  <a:gd name="T4" fmla="*/ 263 w 263"/>
                  <a:gd name="T5" fmla="*/ 99 h 197"/>
                  <a:gd name="T6" fmla="*/ 222 w 263"/>
                  <a:gd name="T7" fmla="*/ 156 h 197"/>
                  <a:gd name="T8" fmla="*/ 230 w 263"/>
                  <a:gd name="T9" fmla="*/ 181 h 197"/>
                  <a:gd name="T10" fmla="*/ 197 w 263"/>
                  <a:gd name="T11" fmla="*/ 173 h 197"/>
                  <a:gd name="T12" fmla="*/ 148 w 263"/>
                  <a:gd name="T13" fmla="*/ 156 h 197"/>
                  <a:gd name="T14" fmla="*/ 82 w 263"/>
                  <a:gd name="T15" fmla="*/ 197 h 197"/>
                  <a:gd name="T16" fmla="*/ 49 w 263"/>
                  <a:gd name="T17" fmla="*/ 90 h 197"/>
                  <a:gd name="T18" fmla="*/ 0 w 263"/>
                  <a:gd name="T19" fmla="*/ 57 h 197"/>
                  <a:gd name="T20" fmla="*/ 131 w 26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197"/>
                  <a:gd name="T35" fmla="*/ 263 w 263"/>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197">
                    <a:moveTo>
                      <a:pt x="131" y="0"/>
                    </a:moveTo>
                    <a:cubicBezTo>
                      <a:pt x="147" y="43"/>
                      <a:pt x="176" y="35"/>
                      <a:pt x="222" y="41"/>
                    </a:cubicBezTo>
                    <a:cubicBezTo>
                      <a:pt x="259" y="53"/>
                      <a:pt x="252" y="64"/>
                      <a:pt x="263" y="99"/>
                    </a:cubicBezTo>
                    <a:cubicBezTo>
                      <a:pt x="248" y="143"/>
                      <a:pt x="236" y="111"/>
                      <a:pt x="222" y="156"/>
                    </a:cubicBezTo>
                    <a:cubicBezTo>
                      <a:pt x="225" y="164"/>
                      <a:pt x="237" y="176"/>
                      <a:pt x="230" y="181"/>
                    </a:cubicBezTo>
                    <a:cubicBezTo>
                      <a:pt x="221" y="187"/>
                      <a:pt x="208" y="176"/>
                      <a:pt x="197" y="173"/>
                    </a:cubicBezTo>
                    <a:cubicBezTo>
                      <a:pt x="180" y="168"/>
                      <a:pt x="148" y="156"/>
                      <a:pt x="148" y="156"/>
                    </a:cubicBezTo>
                    <a:cubicBezTo>
                      <a:pt x="115" y="167"/>
                      <a:pt x="102" y="167"/>
                      <a:pt x="82" y="197"/>
                    </a:cubicBezTo>
                    <a:cubicBezTo>
                      <a:pt x="45" y="162"/>
                      <a:pt x="68" y="141"/>
                      <a:pt x="49" y="90"/>
                    </a:cubicBezTo>
                    <a:cubicBezTo>
                      <a:pt x="41" y="69"/>
                      <a:pt x="17" y="64"/>
                      <a:pt x="0" y="57"/>
                    </a:cubicBezTo>
                    <a:cubicBezTo>
                      <a:pt x="191" y="43"/>
                      <a:pt x="54" y="77"/>
                      <a:pt x="131" y="0"/>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59" name="Freeform 92"/>
              <p:cNvSpPr>
                <a:spLocks/>
              </p:cNvSpPr>
              <p:nvPr/>
            </p:nvSpPr>
            <p:spPr bwMode="auto">
              <a:xfrm>
                <a:off x="1344" y="2352"/>
                <a:ext cx="263" cy="197"/>
              </a:xfrm>
              <a:custGeom>
                <a:avLst/>
                <a:gdLst>
                  <a:gd name="T0" fmla="*/ 131 w 263"/>
                  <a:gd name="T1" fmla="*/ 0 h 197"/>
                  <a:gd name="T2" fmla="*/ 222 w 263"/>
                  <a:gd name="T3" fmla="*/ 41 h 197"/>
                  <a:gd name="T4" fmla="*/ 263 w 263"/>
                  <a:gd name="T5" fmla="*/ 99 h 197"/>
                  <a:gd name="T6" fmla="*/ 222 w 263"/>
                  <a:gd name="T7" fmla="*/ 156 h 197"/>
                  <a:gd name="T8" fmla="*/ 230 w 263"/>
                  <a:gd name="T9" fmla="*/ 181 h 197"/>
                  <a:gd name="T10" fmla="*/ 197 w 263"/>
                  <a:gd name="T11" fmla="*/ 173 h 197"/>
                  <a:gd name="T12" fmla="*/ 148 w 263"/>
                  <a:gd name="T13" fmla="*/ 156 h 197"/>
                  <a:gd name="T14" fmla="*/ 82 w 263"/>
                  <a:gd name="T15" fmla="*/ 197 h 197"/>
                  <a:gd name="T16" fmla="*/ 49 w 263"/>
                  <a:gd name="T17" fmla="*/ 90 h 197"/>
                  <a:gd name="T18" fmla="*/ 0 w 263"/>
                  <a:gd name="T19" fmla="*/ 57 h 197"/>
                  <a:gd name="T20" fmla="*/ 131 w 26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197"/>
                  <a:gd name="T35" fmla="*/ 263 w 263"/>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197">
                    <a:moveTo>
                      <a:pt x="131" y="0"/>
                    </a:moveTo>
                    <a:cubicBezTo>
                      <a:pt x="147" y="43"/>
                      <a:pt x="176" y="35"/>
                      <a:pt x="222" y="41"/>
                    </a:cubicBezTo>
                    <a:cubicBezTo>
                      <a:pt x="259" y="53"/>
                      <a:pt x="252" y="64"/>
                      <a:pt x="263" y="99"/>
                    </a:cubicBezTo>
                    <a:cubicBezTo>
                      <a:pt x="248" y="143"/>
                      <a:pt x="236" y="111"/>
                      <a:pt x="222" y="156"/>
                    </a:cubicBezTo>
                    <a:cubicBezTo>
                      <a:pt x="225" y="164"/>
                      <a:pt x="237" y="176"/>
                      <a:pt x="230" y="181"/>
                    </a:cubicBezTo>
                    <a:cubicBezTo>
                      <a:pt x="221" y="187"/>
                      <a:pt x="208" y="176"/>
                      <a:pt x="197" y="173"/>
                    </a:cubicBezTo>
                    <a:cubicBezTo>
                      <a:pt x="180" y="168"/>
                      <a:pt x="148" y="156"/>
                      <a:pt x="148" y="156"/>
                    </a:cubicBezTo>
                    <a:cubicBezTo>
                      <a:pt x="115" y="167"/>
                      <a:pt x="102" y="167"/>
                      <a:pt x="82" y="197"/>
                    </a:cubicBezTo>
                    <a:cubicBezTo>
                      <a:pt x="45" y="162"/>
                      <a:pt x="68" y="141"/>
                      <a:pt x="49" y="90"/>
                    </a:cubicBezTo>
                    <a:cubicBezTo>
                      <a:pt x="41" y="69"/>
                      <a:pt x="17" y="64"/>
                      <a:pt x="0" y="57"/>
                    </a:cubicBezTo>
                    <a:cubicBezTo>
                      <a:pt x="191" y="43"/>
                      <a:pt x="54" y="77"/>
                      <a:pt x="131" y="0"/>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0" name="Freeform 93"/>
              <p:cNvSpPr>
                <a:spLocks/>
              </p:cNvSpPr>
              <p:nvPr/>
            </p:nvSpPr>
            <p:spPr bwMode="auto">
              <a:xfrm flipH="1">
                <a:off x="1632" y="2112"/>
                <a:ext cx="384" cy="227"/>
              </a:xfrm>
              <a:custGeom>
                <a:avLst/>
                <a:gdLst>
                  <a:gd name="T0" fmla="*/ 124 w 386"/>
                  <a:gd name="T1" fmla="*/ 18 h 227"/>
                  <a:gd name="T2" fmla="*/ 89 w 386"/>
                  <a:gd name="T3" fmla="*/ 76 h 227"/>
                  <a:gd name="T4" fmla="*/ 81 w 386"/>
                  <a:gd name="T5" fmla="*/ 101 h 227"/>
                  <a:gd name="T6" fmla="*/ 57 w 386"/>
                  <a:gd name="T7" fmla="*/ 109 h 227"/>
                  <a:gd name="T8" fmla="*/ 24 w 386"/>
                  <a:gd name="T9" fmla="*/ 142 h 227"/>
                  <a:gd name="T10" fmla="*/ 96 w 386"/>
                  <a:gd name="T11" fmla="*/ 216 h 227"/>
                  <a:gd name="T12" fmla="*/ 140 w 386"/>
                  <a:gd name="T13" fmla="*/ 158 h 227"/>
                  <a:gd name="T14" fmla="*/ 198 w 386"/>
                  <a:gd name="T15" fmla="*/ 142 h 227"/>
                  <a:gd name="T16" fmla="*/ 214 w 386"/>
                  <a:gd name="T17" fmla="*/ 125 h 227"/>
                  <a:gd name="T18" fmla="*/ 231 w 386"/>
                  <a:gd name="T19" fmla="*/ 76 h 227"/>
                  <a:gd name="T20" fmla="*/ 347 w 386"/>
                  <a:gd name="T21" fmla="*/ 43 h 227"/>
                  <a:gd name="T22" fmla="*/ 323 w 386"/>
                  <a:gd name="T23" fmla="*/ 27 h 227"/>
                  <a:gd name="T24" fmla="*/ 298 w 386"/>
                  <a:gd name="T25" fmla="*/ 18 h 227"/>
                  <a:gd name="T26" fmla="*/ 206 w 386"/>
                  <a:gd name="T27" fmla="*/ 2 h 227"/>
                  <a:gd name="T28" fmla="*/ 107 w 386"/>
                  <a:gd name="T29" fmla="*/ 10 h 227"/>
                  <a:gd name="T30" fmla="*/ 99 w 386"/>
                  <a:gd name="T31" fmla="*/ 35 h 227"/>
                  <a:gd name="T32" fmla="*/ 124 w 386"/>
                  <a:gd name="T33" fmla="*/ 18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27"/>
                  <a:gd name="T53" fmla="*/ 386 w 38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27">
                    <a:moveTo>
                      <a:pt x="139" y="18"/>
                    </a:moveTo>
                    <a:cubicBezTo>
                      <a:pt x="129" y="50"/>
                      <a:pt x="118" y="58"/>
                      <a:pt x="89" y="76"/>
                    </a:cubicBezTo>
                    <a:cubicBezTo>
                      <a:pt x="86" y="84"/>
                      <a:pt x="87" y="95"/>
                      <a:pt x="81" y="101"/>
                    </a:cubicBezTo>
                    <a:cubicBezTo>
                      <a:pt x="75" y="107"/>
                      <a:pt x="64" y="105"/>
                      <a:pt x="57" y="109"/>
                    </a:cubicBezTo>
                    <a:cubicBezTo>
                      <a:pt x="51" y="112"/>
                      <a:pt x="28" y="137"/>
                      <a:pt x="24" y="142"/>
                    </a:cubicBezTo>
                    <a:cubicBezTo>
                      <a:pt x="0" y="209"/>
                      <a:pt x="58" y="204"/>
                      <a:pt x="106" y="216"/>
                    </a:cubicBezTo>
                    <a:cubicBezTo>
                      <a:pt x="188" y="200"/>
                      <a:pt x="115" y="227"/>
                      <a:pt x="155" y="158"/>
                    </a:cubicBezTo>
                    <a:cubicBezTo>
                      <a:pt x="157" y="155"/>
                      <a:pt x="203" y="144"/>
                      <a:pt x="213" y="142"/>
                    </a:cubicBezTo>
                    <a:cubicBezTo>
                      <a:pt x="218" y="136"/>
                      <a:pt x="228" y="133"/>
                      <a:pt x="229" y="125"/>
                    </a:cubicBezTo>
                    <a:cubicBezTo>
                      <a:pt x="237" y="70"/>
                      <a:pt x="197" y="92"/>
                      <a:pt x="246" y="76"/>
                    </a:cubicBezTo>
                    <a:cubicBezTo>
                      <a:pt x="268" y="6"/>
                      <a:pt x="237" y="77"/>
                      <a:pt x="377" y="43"/>
                    </a:cubicBezTo>
                    <a:cubicBezTo>
                      <a:pt x="386" y="41"/>
                      <a:pt x="362" y="31"/>
                      <a:pt x="353" y="27"/>
                    </a:cubicBezTo>
                    <a:cubicBezTo>
                      <a:pt x="345" y="23"/>
                      <a:pt x="336" y="20"/>
                      <a:pt x="328" y="18"/>
                    </a:cubicBezTo>
                    <a:cubicBezTo>
                      <a:pt x="287" y="6"/>
                      <a:pt x="272" y="8"/>
                      <a:pt x="221" y="2"/>
                    </a:cubicBezTo>
                    <a:cubicBezTo>
                      <a:pt x="188" y="5"/>
                      <a:pt x="154" y="0"/>
                      <a:pt x="122" y="10"/>
                    </a:cubicBezTo>
                    <a:cubicBezTo>
                      <a:pt x="114" y="13"/>
                      <a:pt x="106" y="31"/>
                      <a:pt x="114" y="35"/>
                    </a:cubicBezTo>
                    <a:cubicBezTo>
                      <a:pt x="123" y="39"/>
                      <a:pt x="131" y="24"/>
                      <a:pt x="139" y="18"/>
                    </a:cubicBezTo>
                    <a:close/>
                  </a:path>
                </a:pathLst>
              </a:custGeom>
              <a:solidFill>
                <a:schemeClr val="tx1"/>
              </a:solidFill>
              <a:ln w="9525">
                <a:solidFill>
                  <a:schemeClr val="tx1"/>
                </a:solidFill>
                <a:round/>
                <a:headEnd/>
                <a:tailEnd/>
              </a:ln>
            </p:spPr>
            <p:txBody>
              <a:bodyPr wrap="none"/>
              <a:lstStyle/>
              <a:p>
                <a:endParaRPr lang="ja-JP" altLang="en-US"/>
              </a:p>
            </p:txBody>
          </p:sp>
          <p:sp>
            <p:nvSpPr>
              <p:cNvPr id="38961" name="AutoShape 94"/>
              <p:cNvSpPr>
                <a:spLocks noChangeArrowheads="1"/>
              </p:cNvSpPr>
              <p:nvPr/>
            </p:nvSpPr>
            <p:spPr bwMode="auto">
              <a:xfrm>
                <a:off x="1344" y="1536"/>
                <a:ext cx="685" cy="1062"/>
              </a:xfrm>
              <a:prstGeom prst="roundRect">
                <a:avLst>
                  <a:gd name="adj" fmla="val 16667"/>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62" name="AutoShape 95"/>
              <p:cNvSpPr>
                <a:spLocks noChangeArrowheads="1"/>
              </p:cNvSpPr>
              <p:nvPr/>
            </p:nvSpPr>
            <p:spPr bwMode="auto">
              <a:xfrm flipV="1">
                <a:off x="1502" y="1418"/>
                <a:ext cx="369" cy="177"/>
              </a:xfrm>
              <a:prstGeom prst="triangle">
                <a:avLst>
                  <a:gd name="adj" fmla="val 50000"/>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63" name="Freeform 97"/>
              <p:cNvSpPr>
                <a:spLocks/>
              </p:cNvSpPr>
              <p:nvPr/>
            </p:nvSpPr>
            <p:spPr bwMode="auto">
              <a:xfrm>
                <a:off x="1632" y="1488"/>
                <a:ext cx="234" cy="86"/>
              </a:xfrm>
              <a:custGeom>
                <a:avLst/>
                <a:gdLst>
                  <a:gd name="T0" fmla="*/ 0 w 226"/>
                  <a:gd name="T1" fmla="*/ 226 h 80"/>
                  <a:gd name="T2" fmla="*/ 207 w 226"/>
                  <a:gd name="T3" fmla="*/ 197 h 80"/>
                  <a:gd name="T4" fmla="*/ 332 w 226"/>
                  <a:gd name="T5" fmla="*/ 0 h 80"/>
                  <a:gd name="T6" fmla="*/ 374 w 226"/>
                  <a:gd name="T7" fmla="*/ 28 h 80"/>
                  <a:gd name="T8" fmla="*/ 361 w 226"/>
                  <a:gd name="T9" fmla="*/ 97 h 80"/>
                  <a:gd name="T10" fmla="*/ 207 w 226"/>
                  <a:gd name="T11" fmla="*/ 148 h 80"/>
                  <a:gd name="T12" fmla="*/ 165 w 226"/>
                  <a:gd name="T13" fmla="*/ 226 h 80"/>
                  <a:gd name="T14" fmla="*/ 0 60000 65536"/>
                  <a:gd name="T15" fmla="*/ 0 60000 65536"/>
                  <a:gd name="T16" fmla="*/ 0 60000 65536"/>
                  <a:gd name="T17" fmla="*/ 0 60000 65536"/>
                  <a:gd name="T18" fmla="*/ 0 60000 65536"/>
                  <a:gd name="T19" fmla="*/ 0 60000 65536"/>
                  <a:gd name="T20" fmla="*/ 0 60000 65536"/>
                  <a:gd name="T21" fmla="*/ 0 w 226"/>
                  <a:gd name="T22" fmla="*/ 0 h 80"/>
                  <a:gd name="T23" fmla="*/ 226 w 22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80">
                    <a:moveTo>
                      <a:pt x="0" y="75"/>
                    </a:moveTo>
                    <a:cubicBezTo>
                      <a:pt x="41" y="72"/>
                      <a:pt x="83" y="73"/>
                      <a:pt x="123" y="66"/>
                    </a:cubicBezTo>
                    <a:cubicBezTo>
                      <a:pt x="140" y="63"/>
                      <a:pt x="164" y="12"/>
                      <a:pt x="197" y="0"/>
                    </a:cubicBezTo>
                    <a:cubicBezTo>
                      <a:pt x="205" y="3"/>
                      <a:pt x="218" y="1"/>
                      <a:pt x="222" y="9"/>
                    </a:cubicBezTo>
                    <a:cubicBezTo>
                      <a:pt x="226" y="16"/>
                      <a:pt x="222" y="29"/>
                      <a:pt x="214" y="33"/>
                    </a:cubicBezTo>
                    <a:cubicBezTo>
                      <a:pt x="186" y="47"/>
                      <a:pt x="153" y="43"/>
                      <a:pt x="123" y="50"/>
                    </a:cubicBezTo>
                    <a:cubicBezTo>
                      <a:pt x="113" y="80"/>
                      <a:pt x="124" y="75"/>
                      <a:pt x="98" y="75"/>
                    </a:cubicBezTo>
                  </a:path>
                </a:pathLst>
              </a:custGeom>
              <a:noFill/>
              <a:ln w="19050"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sp>
          <p:nvSpPr>
            <p:cNvPr id="38947" name="AutoShape 98"/>
            <p:cNvSpPr>
              <a:spLocks noChangeArrowheads="1"/>
            </p:cNvSpPr>
            <p:nvPr/>
          </p:nvSpPr>
          <p:spPr bwMode="auto">
            <a:xfrm>
              <a:off x="4752" y="1968"/>
              <a:ext cx="144" cy="192"/>
            </a:xfrm>
            <a:prstGeom prst="downArrow">
              <a:avLst>
                <a:gd name="adj1" fmla="val 50000"/>
                <a:gd name="adj2" fmla="val 33333"/>
              </a:avLst>
            </a:prstGeom>
            <a:solidFill>
              <a:schemeClr val="folHlink"/>
            </a:solidFill>
            <a:ln w="9525">
              <a:solidFill>
                <a:schemeClr val="tx1"/>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48" name="Freeform 99"/>
            <p:cNvSpPr>
              <a:spLocks/>
            </p:cNvSpPr>
            <p:nvPr/>
          </p:nvSpPr>
          <p:spPr bwMode="auto">
            <a:xfrm>
              <a:off x="4752" y="1584"/>
              <a:ext cx="288" cy="240"/>
            </a:xfrm>
            <a:custGeom>
              <a:avLst/>
              <a:gdLst>
                <a:gd name="T0" fmla="*/ 1 w 528"/>
                <a:gd name="T1" fmla="*/ 1 h 336"/>
                <a:gd name="T2" fmla="*/ 1 w 528"/>
                <a:gd name="T3" fmla="*/ 1 h 336"/>
                <a:gd name="T4" fmla="*/ 1 w 528"/>
                <a:gd name="T5" fmla="*/ 1 h 336"/>
                <a:gd name="T6" fmla="*/ 0 w 528"/>
                <a:gd name="T7" fmla="*/ 1 h 336"/>
                <a:gd name="T8" fmla="*/ 1 w 528"/>
                <a:gd name="T9" fmla="*/ 1 h 336"/>
                <a:gd name="T10" fmla="*/ 1 w 528"/>
                <a:gd name="T11" fmla="*/ 2 h 336"/>
                <a:gd name="T12" fmla="*/ 1 w 528"/>
                <a:gd name="T13" fmla="*/ 2 h 336"/>
                <a:gd name="T14" fmla="*/ 1 w 528"/>
                <a:gd name="T15" fmla="*/ 2 h 336"/>
                <a:gd name="T16" fmla="*/ 1 w 528"/>
                <a:gd name="T17" fmla="*/ 1 h 336"/>
                <a:gd name="T18" fmla="*/ 1 w 528"/>
                <a:gd name="T19" fmla="*/ 1 h 336"/>
                <a:gd name="T20" fmla="*/ 1 w 528"/>
                <a:gd name="T21" fmla="*/ 1 h 336"/>
                <a:gd name="T22" fmla="*/ 1 w 528"/>
                <a:gd name="T23" fmla="*/ 0 h 336"/>
                <a:gd name="T24" fmla="*/ 1 w 528"/>
                <a:gd name="T25" fmla="*/ 0 h 336"/>
                <a:gd name="T26" fmla="*/ 1 w 528"/>
                <a:gd name="T27" fmla="*/ 1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36"/>
                <a:gd name="T44" fmla="*/ 528 w 528"/>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36">
                  <a:moveTo>
                    <a:pt x="288" y="96"/>
                  </a:moveTo>
                  <a:lnTo>
                    <a:pt x="240" y="144"/>
                  </a:lnTo>
                  <a:lnTo>
                    <a:pt x="144" y="144"/>
                  </a:lnTo>
                  <a:lnTo>
                    <a:pt x="0" y="48"/>
                  </a:lnTo>
                  <a:lnTo>
                    <a:pt x="192" y="240"/>
                  </a:lnTo>
                  <a:lnTo>
                    <a:pt x="144" y="336"/>
                  </a:lnTo>
                  <a:lnTo>
                    <a:pt x="192" y="336"/>
                  </a:lnTo>
                  <a:lnTo>
                    <a:pt x="240" y="288"/>
                  </a:lnTo>
                  <a:lnTo>
                    <a:pt x="288" y="192"/>
                  </a:lnTo>
                  <a:lnTo>
                    <a:pt x="336" y="96"/>
                  </a:lnTo>
                  <a:lnTo>
                    <a:pt x="480" y="96"/>
                  </a:lnTo>
                  <a:lnTo>
                    <a:pt x="528" y="0"/>
                  </a:lnTo>
                  <a:lnTo>
                    <a:pt x="336" y="0"/>
                  </a:lnTo>
                  <a:lnTo>
                    <a:pt x="288" y="96"/>
                  </a:lnTo>
                  <a:close/>
                </a:path>
              </a:pathLst>
            </a:custGeom>
            <a:solidFill>
              <a:schemeClr val="tx1"/>
            </a:solidFill>
            <a:ln w="9525">
              <a:solidFill>
                <a:schemeClr val="tx1"/>
              </a:solidFill>
              <a:round/>
              <a:headEnd/>
              <a:tailEnd/>
            </a:ln>
          </p:spPr>
          <p:txBody>
            <a:bodyPr wrap="none"/>
            <a:lstStyle/>
            <a:p>
              <a:endParaRPr lang="ja-JP" altLang="en-US"/>
            </a:p>
          </p:txBody>
        </p:sp>
        <p:sp>
          <p:nvSpPr>
            <p:cNvPr id="38949" name="Freeform 100"/>
            <p:cNvSpPr>
              <a:spLocks/>
            </p:cNvSpPr>
            <p:nvPr/>
          </p:nvSpPr>
          <p:spPr bwMode="auto">
            <a:xfrm>
              <a:off x="4656" y="1440"/>
              <a:ext cx="288" cy="240"/>
            </a:xfrm>
            <a:custGeom>
              <a:avLst/>
              <a:gdLst>
                <a:gd name="T0" fmla="*/ 1 w 528"/>
                <a:gd name="T1" fmla="*/ 1 h 336"/>
                <a:gd name="T2" fmla="*/ 1 w 528"/>
                <a:gd name="T3" fmla="*/ 1 h 336"/>
                <a:gd name="T4" fmla="*/ 1 w 528"/>
                <a:gd name="T5" fmla="*/ 1 h 336"/>
                <a:gd name="T6" fmla="*/ 0 w 528"/>
                <a:gd name="T7" fmla="*/ 1 h 336"/>
                <a:gd name="T8" fmla="*/ 1 w 528"/>
                <a:gd name="T9" fmla="*/ 1 h 336"/>
                <a:gd name="T10" fmla="*/ 1 w 528"/>
                <a:gd name="T11" fmla="*/ 2 h 336"/>
                <a:gd name="T12" fmla="*/ 1 w 528"/>
                <a:gd name="T13" fmla="*/ 2 h 336"/>
                <a:gd name="T14" fmla="*/ 1 w 528"/>
                <a:gd name="T15" fmla="*/ 2 h 336"/>
                <a:gd name="T16" fmla="*/ 1 w 528"/>
                <a:gd name="T17" fmla="*/ 1 h 336"/>
                <a:gd name="T18" fmla="*/ 1 w 528"/>
                <a:gd name="T19" fmla="*/ 1 h 336"/>
                <a:gd name="T20" fmla="*/ 1 w 528"/>
                <a:gd name="T21" fmla="*/ 1 h 336"/>
                <a:gd name="T22" fmla="*/ 1 w 528"/>
                <a:gd name="T23" fmla="*/ 0 h 336"/>
                <a:gd name="T24" fmla="*/ 1 w 528"/>
                <a:gd name="T25" fmla="*/ 0 h 336"/>
                <a:gd name="T26" fmla="*/ 1 w 528"/>
                <a:gd name="T27" fmla="*/ 1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36"/>
                <a:gd name="T44" fmla="*/ 528 w 528"/>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36">
                  <a:moveTo>
                    <a:pt x="288" y="96"/>
                  </a:moveTo>
                  <a:lnTo>
                    <a:pt x="240" y="144"/>
                  </a:lnTo>
                  <a:lnTo>
                    <a:pt x="144" y="144"/>
                  </a:lnTo>
                  <a:lnTo>
                    <a:pt x="0" y="48"/>
                  </a:lnTo>
                  <a:lnTo>
                    <a:pt x="192" y="240"/>
                  </a:lnTo>
                  <a:lnTo>
                    <a:pt x="144" y="336"/>
                  </a:lnTo>
                  <a:lnTo>
                    <a:pt x="192" y="336"/>
                  </a:lnTo>
                  <a:lnTo>
                    <a:pt x="240" y="288"/>
                  </a:lnTo>
                  <a:lnTo>
                    <a:pt x="288" y="192"/>
                  </a:lnTo>
                  <a:lnTo>
                    <a:pt x="336" y="96"/>
                  </a:lnTo>
                  <a:lnTo>
                    <a:pt x="480" y="96"/>
                  </a:lnTo>
                  <a:lnTo>
                    <a:pt x="528" y="0"/>
                  </a:lnTo>
                  <a:lnTo>
                    <a:pt x="336" y="0"/>
                  </a:lnTo>
                  <a:lnTo>
                    <a:pt x="288" y="96"/>
                  </a:lnTo>
                  <a:close/>
                </a:path>
              </a:pathLst>
            </a:custGeom>
            <a:solidFill>
              <a:schemeClr val="tx1"/>
            </a:solidFill>
            <a:ln w="9525">
              <a:solidFill>
                <a:schemeClr val="tx1"/>
              </a:solidFill>
              <a:round/>
              <a:headEnd/>
              <a:tailEnd/>
            </a:ln>
          </p:spPr>
          <p:txBody>
            <a:bodyPr wrap="none"/>
            <a:lstStyle/>
            <a:p>
              <a:endParaRPr lang="ja-JP" altLang="en-US"/>
            </a:p>
          </p:txBody>
        </p:sp>
        <p:sp>
          <p:nvSpPr>
            <p:cNvPr id="38950" name="Freeform 101"/>
            <p:cNvSpPr>
              <a:spLocks/>
            </p:cNvSpPr>
            <p:nvPr/>
          </p:nvSpPr>
          <p:spPr bwMode="auto">
            <a:xfrm flipH="1">
              <a:off x="4608" y="1536"/>
              <a:ext cx="288" cy="240"/>
            </a:xfrm>
            <a:custGeom>
              <a:avLst/>
              <a:gdLst>
                <a:gd name="T0" fmla="*/ 1 w 528"/>
                <a:gd name="T1" fmla="*/ 1 h 336"/>
                <a:gd name="T2" fmla="*/ 1 w 528"/>
                <a:gd name="T3" fmla="*/ 1 h 336"/>
                <a:gd name="T4" fmla="*/ 1 w 528"/>
                <a:gd name="T5" fmla="*/ 1 h 336"/>
                <a:gd name="T6" fmla="*/ 0 w 528"/>
                <a:gd name="T7" fmla="*/ 1 h 336"/>
                <a:gd name="T8" fmla="*/ 1 w 528"/>
                <a:gd name="T9" fmla="*/ 1 h 336"/>
                <a:gd name="T10" fmla="*/ 1 w 528"/>
                <a:gd name="T11" fmla="*/ 2 h 336"/>
                <a:gd name="T12" fmla="*/ 1 w 528"/>
                <a:gd name="T13" fmla="*/ 2 h 336"/>
                <a:gd name="T14" fmla="*/ 1 w 528"/>
                <a:gd name="T15" fmla="*/ 2 h 336"/>
                <a:gd name="T16" fmla="*/ 1 w 528"/>
                <a:gd name="T17" fmla="*/ 1 h 336"/>
                <a:gd name="T18" fmla="*/ 1 w 528"/>
                <a:gd name="T19" fmla="*/ 1 h 336"/>
                <a:gd name="T20" fmla="*/ 1 w 528"/>
                <a:gd name="T21" fmla="*/ 1 h 336"/>
                <a:gd name="T22" fmla="*/ 1 w 528"/>
                <a:gd name="T23" fmla="*/ 0 h 336"/>
                <a:gd name="T24" fmla="*/ 1 w 528"/>
                <a:gd name="T25" fmla="*/ 0 h 336"/>
                <a:gd name="T26" fmla="*/ 1 w 528"/>
                <a:gd name="T27" fmla="*/ 1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36"/>
                <a:gd name="T44" fmla="*/ 528 w 528"/>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36">
                  <a:moveTo>
                    <a:pt x="288" y="96"/>
                  </a:moveTo>
                  <a:lnTo>
                    <a:pt x="240" y="144"/>
                  </a:lnTo>
                  <a:lnTo>
                    <a:pt x="144" y="144"/>
                  </a:lnTo>
                  <a:lnTo>
                    <a:pt x="0" y="48"/>
                  </a:lnTo>
                  <a:lnTo>
                    <a:pt x="192" y="240"/>
                  </a:lnTo>
                  <a:lnTo>
                    <a:pt x="144" y="336"/>
                  </a:lnTo>
                  <a:lnTo>
                    <a:pt x="192" y="336"/>
                  </a:lnTo>
                  <a:lnTo>
                    <a:pt x="240" y="288"/>
                  </a:lnTo>
                  <a:lnTo>
                    <a:pt x="288" y="192"/>
                  </a:lnTo>
                  <a:lnTo>
                    <a:pt x="336" y="96"/>
                  </a:lnTo>
                  <a:lnTo>
                    <a:pt x="480" y="96"/>
                  </a:lnTo>
                  <a:lnTo>
                    <a:pt x="528" y="0"/>
                  </a:lnTo>
                  <a:lnTo>
                    <a:pt x="336" y="0"/>
                  </a:lnTo>
                  <a:lnTo>
                    <a:pt x="288" y="96"/>
                  </a:lnTo>
                  <a:close/>
                </a:path>
              </a:pathLst>
            </a:custGeom>
            <a:solidFill>
              <a:schemeClr val="tx1"/>
            </a:solidFill>
            <a:ln w="9525">
              <a:solidFill>
                <a:schemeClr val="tx1"/>
              </a:solidFill>
              <a:round/>
              <a:headEnd/>
              <a:tailEnd/>
            </a:ln>
          </p:spPr>
          <p:txBody>
            <a:bodyPr wrap="none"/>
            <a:lstStyle/>
            <a:p>
              <a:endParaRPr lang="ja-JP" altLang="en-US"/>
            </a:p>
          </p:txBody>
        </p:sp>
        <p:sp>
          <p:nvSpPr>
            <p:cNvPr id="38951" name="Freeform 102"/>
            <p:cNvSpPr>
              <a:spLocks/>
            </p:cNvSpPr>
            <p:nvPr/>
          </p:nvSpPr>
          <p:spPr bwMode="auto">
            <a:xfrm flipV="1">
              <a:off x="4752" y="1488"/>
              <a:ext cx="288" cy="240"/>
            </a:xfrm>
            <a:custGeom>
              <a:avLst/>
              <a:gdLst>
                <a:gd name="T0" fmla="*/ 1 w 528"/>
                <a:gd name="T1" fmla="*/ 1 h 336"/>
                <a:gd name="T2" fmla="*/ 1 w 528"/>
                <a:gd name="T3" fmla="*/ 1 h 336"/>
                <a:gd name="T4" fmla="*/ 1 w 528"/>
                <a:gd name="T5" fmla="*/ 1 h 336"/>
                <a:gd name="T6" fmla="*/ 0 w 528"/>
                <a:gd name="T7" fmla="*/ 1 h 336"/>
                <a:gd name="T8" fmla="*/ 1 w 528"/>
                <a:gd name="T9" fmla="*/ 1 h 336"/>
                <a:gd name="T10" fmla="*/ 1 w 528"/>
                <a:gd name="T11" fmla="*/ 2 h 336"/>
                <a:gd name="T12" fmla="*/ 1 w 528"/>
                <a:gd name="T13" fmla="*/ 2 h 336"/>
                <a:gd name="T14" fmla="*/ 1 w 528"/>
                <a:gd name="T15" fmla="*/ 2 h 336"/>
                <a:gd name="T16" fmla="*/ 1 w 528"/>
                <a:gd name="T17" fmla="*/ 1 h 336"/>
                <a:gd name="T18" fmla="*/ 1 w 528"/>
                <a:gd name="T19" fmla="*/ 1 h 336"/>
                <a:gd name="T20" fmla="*/ 1 w 528"/>
                <a:gd name="T21" fmla="*/ 1 h 336"/>
                <a:gd name="T22" fmla="*/ 1 w 528"/>
                <a:gd name="T23" fmla="*/ 0 h 336"/>
                <a:gd name="T24" fmla="*/ 1 w 528"/>
                <a:gd name="T25" fmla="*/ 0 h 336"/>
                <a:gd name="T26" fmla="*/ 1 w 528"/>
                <a:gd name="T27" fmla="*/ 1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36"/>
                <a:gd name="T44" fmla="*/ 528 w 528"/>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36">
                  <a:moveTo>
                    <a:pt x="288" y="96"/>
                  </a:moveTo>
                  <a:lnTo>
                    <a:pt x="240" y="144"/>
                  </a:lnTo>
                  <a:lnTo>
                    <a:pt x="144" y="144"/>
                  </a:lnTo>
                  <a:lnTo>
                    <a:pt x="0" y="48"/>
                  </a:lnTo>
                  <a:lnTo>
                    <a:pt x="192" y="240"/>
                  </a:lnTo>
                  <a:lnTo>
                    <a:pt x="144" y="336"/>
                  </a:lnTo>
                  <a:lnTo>
                    <a:pt x="192" y="336"/>
                  </a:lnTo>
                  <a:lnTo>
                    <a:pt x="240" y="288"/>
                  </a:lnTo>
                  <a:lnTo>
                    <a:pt x="288" y="192"/>
                  </a:lnTo>
                  <a:lnTo>
                    <a:pt x="336" y="96"/>
                  </a:lnTo>
                  <a:lnTo>
                    <a:pt x="480" y="96"/>
                  </a:lnTo>
                  <a:lnTo>
                    <a:pt x="528" y="0"/>
                  </a:lnTo>
                  <a:lnTo>
                    <a:pt x="336" y="0"/>
                  </a:lnTo>
                  <a:lnTo>
                    <a:pt x="288" y="96"/>
                  </a:lnTo>
                  <a:close/>
                </a:path>
              </a:pathLst>
            </a:custGeom>
            <a:solidFill>
              <a:schemeClr val="tx1"/>
            </a:solidFill>
            <a:ln w="9525">
              <a:solidFill>
                <a:schemeClr val="tx1"/>
              </a:solidFill>
              <a:round/>
              <a:headEnd/>
              <a:tailEnd/>
            </a:ln>
          </p:spPr>
          <p:txBody>
            <a:bodyPr wrap="none"/>
            <a:lstStyle/>
            <a:p>
              <a:endParaRPr lang="ja-JP" altLang="en-US"/>
            </a:p>
          </p:txBody>
        </p:sp>
        <p:sp>
          <p:nvSpPr>
            <p:cNvPr id="38952" name="AutoShape 103"/>
            <p:cNvSpPr>
              <a:spLocks noChangeArrowheads="1"/>
            </p:cNvSpPr>
            <p:nvPr/>
          </p:nvSpPr>
          <p:spPr bwMode="auto">
            <a:xfrm>
              <a:off x="4608" y="1008"/>
              <a:ext cx="480" cy="864"/>
            </a:xfrm>
            <a:prstGeom prst="can">
              <a:avLst>
                <a:gd name="adj" fmla="val 34633"/>
              </a:avLst>
            </a:prstGeom>
            <a:solidFill>
              <a:schemeClr val="accent2">
                <a:alpha val="50195"/>
              </a:schemeClr>
            </a:solidFill>
            <a:ln w="28575">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53" name="Freeform 104"/>
            <p:cNvSpPr>
              <a:spLocks/>
            </p:cNvSpPr>
            <p:nvPr/>
          </p:nvSpPr>
          <p:spPr bwMode="auto">
            <a:xfrm>
              <a:off x="4416" y="912"/>
              <a:ext cx="864" cy="912"/>
            </a:xfrm>
            <a:custGeom>
              <a:avLst/>
              <a:gdLst>
                <a:gd name="T0" fmla="*/ 0 w 720"/>
                <a:gd name="T1" fmla="*/ 216 h 864"/>
                <a:gd name="T2" fmla="*/ 1481 w 720"/>
                <a:gd name="T3" fmla="*/ 322 h 864"/>
                <a:gd name="T4" fmla="*/ 2945 w 720"/>
                <a:gd name="T5" fmla="*/ 433 h 864"/>
                <a:gd name="T6" fmla="*/ 2945 w 720"/>
                <a:gd name="T7" fmla="*/ 1188 h 864"/>
                <a:gd name="T8" fmla="*/ 2945 w 720"/>
                <a:gd name="T9" fmla="*/ 1836 h 864"/>
                <a:gd name="T10" fmla="*/ 5177 w 720"/>
                <a:gd name="T11" fmla="*/ 1943 h 864"/>
                <a:gd name="T12" fmla="*/ 6647 w 720"/>
                <a:gd name="T13" fmla="*/ 1836 h 864"/>
                <a:gd name="T14" fmla="*/ 7394 w 720"/>
                <a:gd name="T15" fmla="*/ 1943 h 864"/>
                <a:gd name="T16" fmla="*/ 8148 w 720"/>
                <a:gd name="T17" fmla="*/ 1728 h 864"/>
                <a:gd name="T18" fmla="*/ 8148 w 720"/>
                <a:gd name="T19" fmla="*/ 1188 h 864"/>
                <a:gd name="T20" fmla="*/ 8148 w 720"/>
                <a:gd name="T21" fmla="*/ 649 h 864"/>
                <a:gd name="T22" fmla="*/ 8148 w 720"/>
                <a:gd name="T23" fmla="*/ 322 h 864"/>
                <a:gd name="T24" fmla="*/ 8873 w 720"/>
                <a:gd name="T25" fmla="*/ 108 h 864"/>
                <a:gd name="T26" fmla="*/ 11094 w 720"/>
                <a:gd name="T27" fmla="*/ 216 h 864"/>
                <a:gd name="T28" fmla="*/ 10340 w 720"/>
                <a:gd name="T29" fmla="*/ 108 h 864"/>
                <a:gd name="T30" fmla="*/ 8148 w 720"/>
                <a:gd name="T31" fmla="*/ 0 h 864"/>
                <a:gd name="T32" fmla="*/ 5177 w 720"/>
                <a:gd name="T33" fmla="*/ 0 h 864"/>
                <a:gd name="T34" fmla="*/ 2227 w 720"/>
                <a:gd name="T35" fmla="*/ 108 h 864"/>
                <a:gd name="T36" fmla="*/ 749 w 720"/>
                <a:gd name="T37" fmla="*/ 108 h 864"/>
                <a:gd name="T38" fmla="*/ 0 w 720"/>
                <a:gd name="T39" fmla="*/ 216 h 8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0"/>
                <a:gd name="T61" fmla="*/ 0 h 864"/>
                <a:gd name="T62" fmla="*/ 720 w 720"/>
                <a:gd name="T63" fmla="*/ 864 h 8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0" h="864">
                  <a:moveTo>
                    <a:pt x="0" y="96"/>
                  </a:moveTo>
                  <a:lnTo>
                    <a:pt x="96" y="144"/>
                  </a:lnTo>
                  <a:lnTo>
                    <a:pt x="192" y="192"/>
                  </a:lnTo>
                  <a:lnTo>
                    <a:pt x="192" y="528"/>
                  </a:lnTo>
                  <a:lnTo>
                    <a:pt x="192" y="816"/>
                  </a:lnTo>
                  <a:lnTo>
                    <a:pt x="336" y="864"/>
                  </a:lnTo>
                  <a:lnTo>
                    <a:pt x="432" y="816"/>
                  </a:lnTo>
                  <a:lnTo>
                    <a:pt x="480" y="864"/>
                  </a:lnTo>
                  <a:lnTo>
                    <a:pt x="528" y="768"/>
                  </a:lnTo>
                  <a:lnTo>
                    <a:pt x="528" y="528"/>
                  </a:lnTo>
                  <a:lnTo>
                    <a:pt x="528" y="288"/>
                  </a:lnTo>
                  <a:lnTo>
                    <a:pt x="528" y="144"/>
                  </a:lnTo>
                  <a:lnTo>
                    <a:pt x="576" y="48"/>
                  </a:lnTo>
                  <a:lnTo>
                    <a:pt x="720" y="96"/>
                  </a:lnTo>
                  <a:lnTo>
                    <a:pt x="672" y="48"/>
                  </a:lnTo>
                  <a:lnTo>
                    <a:pt x="528" y="0"/>
                  </a:lnTo>
                  <a:lnTo>
                    <a:pt x="336" y="0"/>
                  </a:lnTo>
                  <a:lnTo>
                    <a:pt x="144" y="48"/>
                  </a:lnTo>
                  <a:lnTo>
                    <a:pt x="48" y="48"/>
                  </a:lnTo>
                  <a:lnTo>
                    <a:pt x="0" y="9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38954" name="Text Box 105"/>
            <p:cNvSpPr txBox="1">
              <a:spLocks noChangeArrowheads="1"/>
            </p:cNvSpPr>
            <p:nvPr/>
          </p:nvSpPr>
          <p:spPr bwMode="auto">
            <a:xfrm>
              <a:off x="4368" y="432"/>
              <a:ext cx="96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400" dirty="0">
                  <a:solidFill>
                    <a:schemeClr val="folHlink"/>
                  </a:solidFill>
                  <a:sym typeface="Symbol" pitchFamily="18" charset="2"/>
                </a:rPr>
                <a:t>　</a:t>
              </a:r>
              <a:r>
                <a:rPr lang="ja-JP" altLang="en-US" sz="1400" dirty="0">
                  <a:solidFill>
                    <a:schemeClr val="folHlink"/>
                  </a:solidFill>
                </a:rPr>
                <a:t>ポリ袋を入れた容器に捨てる</a:t>
              </a:r>
            </a:p>
          </p:txBody>
        </p:sp>
      </p:grpSp>
      <p:sp>
        <p:nvSpPr>
          <p:cNvPr id="38938" name="Rectangle 107"/>
          <p:cNvSpPr>
            <a:spLocks noChangeArrowheads="1"/>
          </p:cNvSpPr>
          <p:nvPr/>
        </p:nvSpPr>
        <p:spPr bwMode="auto">
          <a:xfrm>
            <a:off x="1981200" y="2971800"/>
            <a:ext cx="228600" cy="304800"/>
          </a:xfrm>
          <a:prstGeom prst="rect">
            <a:avLst/>
          </a:prstGeom>
          <a:solidFill>
            <a:schemeClr val="tx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39" name="Text Box 108"/>
          <p:cNvSpPr txBox="1">
            <a:spLocks noChangeArrowheads="1"/>
          </p:cNvSpPr>
          <p:nvPr/>
        </p:nvSpPr>
        <p:spPr bwMode="auto">
          <a:xfrm>
            <a:off x="304800" y="3200400"/>
            <a:ext cx="914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600"/>
              <a:t>内容物の表示</a:t>
            </a:r>
          </a:p>
        </p:txBody>
      </p:sp>
      <p:sp>
        <p:nvSpPr>
          <p:cNvPr id="38940" name="Line 109"/>
          <p:cNvSpPr>
            <a:spLocks noChangeShapeType="1"/>
          </p:cNvSpPr>
          <p:nvPr/>
        </p:nvSpPr>
        <p:spPr bwMode="auto">
          <a:xfrm flipV="1">
            <a:off x="1219200" y="3124200"/>
            <a:ext cx="762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8941" name="Rectangle 110"/>
          <p:cNvSpPr>
            <a:spLocks noChangeArrowheads="1"/>
          </p:cNvSpPr>
          <p:nvPr/>
        </p:nvSpPr>
        <p:spPr bwMode="auto">
          <a:xfrm>
            <a:off x="3505200" y="2971800"/>
            <a:ext cx="228600" cy="304800"/>
          </a:xfrm>
          <a:prstGeom prst="rect">
            <a:avLst/>
          </a:prstGeom>
          <a:solidFill>
            <a:schemeClr val="tx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42" name="Rectangle 111"/>
          <p:cNvSpPr>
            <a:spLocks noChangeArrowheads="1"/>
          </p:cNvSpPr>
          <p:nvPr/>
        </p:nvSpPr>
        <p:spPr bwMode="auto">
          <a:xfrm>
            <a:off x="5105400" y="2971800"/>
            <a:ext cx="228600" cy="304800"/>
          </a:xfrm>
          <a:prstGeom prst="rect">
            <a:avLst/>
          </a:prstGeom>
          <a:solidFill>
            <a:schemeClr val="tx1"/>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8943" name="Text Box 9"/>
          <p:cNvSpPr txBox="1">
            <a:spLocks noChangeArrowheads="1"/>
          </p:cNvSpPr>
          <p:nvPr/>
        </p:nvSpPr>
        <p:spPr bwMode="auto">
          <a:xfrm>
            <a:off x="539750" y="5805488"/>
            <a:ext cx="8280400" cy="400050"/>
          </a:xfrm>
          <a:prstGeom prst="rect">
            <a:avLst/>
          </a:prstGeom>
          <a:solidFill>
            <a:srgbClr val="CC00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ea typeface="HG丸ｺﾞｼｯｸM-PRO" pitchFamily="50" charset="-128"/>
              </a:rPr>
              <a:t>針やパスツールピペットは缶等に入れてから袋に入れること！！！</a:t>
            </a:r>
          </a:p>
        </p:txBody>
      </p:sp>
      <p:sp>
        <p:nvSpPr>
          <p:cNvPr id="38944" name="Text Box 76"/>
          <p:cNvSpPr txBox="1">
            <a:spLocks noChangeArrowheads="1"/>
          </p:cNvSpPr>
          <p:nvPr/>
        </p:nvSpPr>
        <p:spPr bwMode="auto">
          <a:xfrm>
            <a:off x="3163888" y="6381750"/>
            <a:ext cx="590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en-US" altLang="ja-JP" sz="1400"/>
              <a:t>※</a:t>
            </a:r>
            <a:r>
              <a:rPr lang="ja-JP" altLang="en-US" sz="1400"/>
              <a:t>アルミ蒸着などで金属光沢を持つプラスチックは</a:t>
            </a:r>
            <a:r>
              <a:rPr lang="ja-JP" altLang="en-US" sz="1400">
                <a:solidFill>
                  <a:srgbClr val="FFFF00"/>
                </a:solidFill>
              </a:rPr>
              <a:t>不燃物</a:t>
            </a:r>
            <a:r>
              <a:rPr lang="ja-JP" altLang="en-US" sz="1400"/>
              <a:t>に入れてください。</a:t>
            </a:r>
          </a:p>
        </p:txBody>
      </p:sp>
      <p:sp>
        <p:nvSpPr>
          <p:cNvPr id="77" name="Oval 89"/>
          <p:cNvSpPr>
            <a:spLocks noChangeArrowheads="1"/>
          </p:cNvSpPr>
          <p:nvPr/>
        </p:nvSpPr>
        <p:spPr bwMode="auto">
          <a:xfrm>
            <a:off x="2286000" y="232569"/>
            <a:ext cx="4648200" cy="8921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514600" y="4572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dirty="0">
                <a:solidFill>
                  <a:srgbClr val="FFC000"/>
                </a:solidFill>
              </a:rPr>
              <a:t>有機液体廃液</a:t>
            </a:r>
          </a:p>
        </p:txBody>
      </p:sp>
      <p:sp>
        <p:nvSpPr>
          <p:cNvPr id="39939" name="Oval 89"/>
          <p:cNvSpPr>
            <a:spLocks noChangeArrowheads="1"/>
          </p:cNvSpPr>
          <p:nvPr/>
        </p:nvSpPr>
        <p:spPr bwMode="auto">
          <a:xfrm>
            <a:off x="2286000" y="304800"/>
            <a:ext cx="4648200" cy="8921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9940" name="角丸四角形 59"/>
          <p:cNvSpPr>
            <a:spLocks noChangeArrowheads="1"/>
          </p:cNvSpPr>
          <p:nvPr/>
        </p:nvSpPr>
        <p:spPr bwMode="auto">
          <a:xfrm>
            <a:off x="6443663" y="2349500"/>
            <a:ext cx="1944687" cy="3313113"/>
          </a:xfrm>
          <a:prstGeom prst="roundRect">
            <a:avLst>
              <a:gd name="adj" fmla="val 16667"/>
            </a:avLst>
          </a:prstGeom>
          <a:solidFill>
            <a:schemeClr val="accent1"/>
          </a:solidFill>
          <a:ln w="9525" algn="ctr">
            <a:solidFill>
              <a:schemeClr val="tx1"/>
            </a:solidFill>
            <a:round/>
            <a:headEnd/>
            <a:tailEnd/>
          </a:ln>
        </p:spPr>
        <p:txBody>
          <a:bodyPr wrap="none"/>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39941" name="テキスト ボックス 60"/>
          <p:cNvSpPr txBox="1">
            <a:spLocks noChangeArrowheads="1"/>
          </p:cNvSpPr>
          <p:nvPr/>
        </p:nvSpPr>
        <p:spPr bwMode="auto">
          <a:xfrm>
            <a:off x="6084888" y="5732463"/>
            <a:ext cx="279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400"/>
              <a:t>有機廃液用ドラム缶</a:t>
            </a:r>
          </a:p>
        </p:txBody>
      </p:sp>
      <p:sp>
        <p:nvSpPr>
          <p:cNvPr id="39942" name="テキスト ボックス 61"/>
          <p:cNvSpPr txBox="1">
            <a:spLocks noChangeArrowheads="1"/>
          </p:cNvSpPr>
          <p:nvPr/>
        </p:nvSpPr>
        <p:spPr bwMode="auto">
          <a:xfrm>
            <a:off x="2411413" y="1484313"/>
            <a:ext cx="446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400"/>
              <a:t>基本的に、液シンのカクテルのみ</a:t>
            </a:r>
          </a:p>
        </p:txBody>
      </p:sp>
      <p:sp>
        <p:nvSpPr>
          <p:cNvPr id="39943" name="Text Box 6"/>
          <p:cNvSpPr txBox="1">
            <a:spLocks noChangeArrowheads="1"/>
          </p:cNvSpPr>
          <p:nvPr/>
        </p:nvSpPr>
        <p:spPr bwMode="auto">
          <a:xfrm>
            <a:off x="539750" y="3573463"/>
            <a:ext cx="3384550" cy="862012"/>
          </a:xfrm>
          <a:prstGeom prst="rect">
            <a:avLst/>
          </a:prstGeom>
          <a:solidFill>
            <a:srgbClr val="CC66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000" b="1">
                <a:latin typeface="HG丸ｺﾞｼｯｸM-PRO" pitchFamily="50" charset="-128"/>
                <a:ea typeface="HG丸ｺﾞｼｯｸM-PRO" pitchFamily="50" charset="-128"/>
              </a:rPr>
              <a:t>ある程度の量までは、</a:t>
            </a:r>
            <a:endParaRPr lang="en-US" altLang="ja-JP" sz="2000" b="1">
              <a:latin typeface="HG丸ｺﾞｼｯｸM-PRO" pitchFamily="50" charset="-128"/>
              <a:ea typeface="HG丸ｺﾞｼｯｸM-PRO" pitchFamily="50" charset="-128"/>
            </a:endParaRPr>
          </a:p>
          <a:p>
            <a:pPr algn="ctr" eaLnBrk="1" hangingPunct="1">
              <a:spcBef>
                <a:spcPct val="50000"/>
              </a:spcBef>
              <a:buClrTx/>
              <a:buSzTx/>
              <a:buFontTx/>
              <a:buNone/>
            </a:pPr>
            <a:r>
              <a:rPr lang="ja-JP" altLang="en-US" sz="2000" b="1">
                <a:latin typeface="HG丸ｺﾞｼｯｸM-PRO" pitchFamily="50" charset="-128"/>
                <a:ea typeface="HG丸ｺﾞｼｯｸM-PRO" pitchFamily="50" charset="-128"/>
              </a:rPr>
              <a:t>各自瓶に保管しておく</a:t>
            </a:r>
            <a:endParaRPr lang="en-US" altLang="ja-JP" sz="2000" b="1">
              <a:latin typeface="HG丸ｺﾞｼｯｸM-PRO" pitchFamily="50" charset="-128"/>
              <a:ea typeface="HG丸ｺﾞｼｯｸM-PRO" pitchFamily="50" charset="-128"/>
            </a:endParaRPr>
          </a:p>
        </p:txBody>
      </p:sp>
      <p:sp>
        <p:nvSpPr>
          <p:cNvPr id="8" name="右矢印 7"/>
          <p:cNvSpPr/>
          <p:nvPr/>
        </p:nvSpPr>
        <p:spPr bwMode="auto">
          <a:xfrm>
            <a:off x="4140200" y="2852738"/>
            <a:ext cx="2087563" cy="237648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a:lstStyle/>
          <a:p>
            <a:pPr eaLnBrk="1" hangingPunct="1">
              <a:defRPr/>
            </a:pPr>
            <a:endParaRPr lang="en-US" altLang="ja-JP" dirty="0">
              <a:solidFill>
                <a:schemeClr val="tx1"/>
              </a:solidFill>
            </a:endParaRPr>
          </a:p>
          <a:p>
            <a:pPr eaLnBrk="1" hangingPunct="1">
              <a:defRPr/>
            </a:pPr>
            <a:r>
              <a:rPr lang="ja-JP" altLang="en-US" dirty="0">
                <a:solidFill>
                  <a:schemeClr val="tx1"/>
                </a:solidFill>
              </a:rPr>
              <a:t>廃棄物担当者</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63" name="Rectangle 4"/>
          <p:cNvSpPr>
            <a:spLocks noChangeArrowheads="1"/>
          </p:cNvSpPr>
          <p:nvPr/>
        </p:nvSpPr>
        <p:spPr bwMode="auto">
          <a:xfrm>
            <a:off x="1600200" y="990600"/>
            <a:ext cx="304800" cy="54102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aphicFrame>
        <p:nvGraphicFramePr>
          <p:cNvPr id="40964" name="Object 2"/>
          <p:cNvGraphicFramePr>
            <a:graphicFrameLocks noChangeAspect="1"/>
          </p:cNvGraphicFramePr>
          <p:nvPr/>
        </p:nvGraphicFramePr>
        <p:xfrm>
          <a:off x="1905000" y="990600"/>
          <a:ext cx="5791200" cy="5410200"/>
        </p:xfrm>
        <a:graphic>
          <a:graphicData uri="http://schemas.openxmlformats.org/presentationml/2006/ole">
            <mc:AlternateContent xmlns:mc="http://schemas.openxmlformats.org/markup-compatibility/2006">
              <mc:Choice xmlns:v="urn:schemas-microsoft-com:vml" Requires="v">
                <p:oleObj spid="_x0000_s40998" r:id="rId3" imgW="4779710" imgH="5412389" progId="">
                  <p:embed/>
                </p:oleObj>
              </mc:Choice>
              <mc:Fallback>
                <p:oleObj r:id="rId3" imgW="4779710" imgH="5412389"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5791200" cy="5410200"/>
                      </a:xfrm>
                      <a:prstGeom prst="rect">
                        <a:avLst/>
                      </a:prstGeom>
                      <a:solidFill>
                        <a:schemeClr val="tx1"/>
                      </a:solidFill>
                      <a:ln w="9525">
                        <a:solidFill>
                          <a:schemeClr val="tx1"/>
                        </a:solidFill>
                        <a:miter lim="800000"/>
                        <a:headEnd/>
                        <a:tailEnd/>
                      </a:ln>
                    </p:spPr>
                  </p:pic>
                </p:oleObj>
              </mc:Fallback>
            </mc:AlternateContent>
          </a:graphicData>
        </a:graphic>
      </p:graphicFrame>
      <p:sp>
        <p:nvSpPr>
          <p:cNvPr id="40965" name="Rectangle 3"/>
          <p:cNvSpPr>
            <a:spLocks noChangeArrowheads="1"/>
          </p:cNvSpPr>
          <p:nvPr/>
        </p:nvSpPr>
        <p:spPr bwMode="auto">
          <a:xfrm>
            <a:off x="2181225"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66" name="Text Box 5"/>
          <p:cNvSpPr txBox="1">
            <a:spLocks noChangeArrowheads="1"/>
          </p:cNvSpPr>
          <p:nvPr/>
        </p:nvSpPr>
        <p:spPr bwMode="auto">
          <a:xfrm>
            <a:off x="1752600" y="2286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dirty="0">
                <a:solidFill>
                  <a:srgbClr val="FFC000"/>
                </a:solidFill>
              </a:rPr>
              <a:t>無機廃液のつくり方</a:t>
            </a:r>
          </a:p>
        </p:txBody>
      </p:sp>
      <p:sp>
        <p:nvSpPr>
          <p:cNvPr id="40967" name="Oval 7"/>
          <p:cNvSpPr>
            <a:spLocks noChangeArrowheads="1"/>
          </p:cNvSpPr>
          <p:nvPr/>
        </p:nvSpPr>
        <p:spPr bwMode="auto">
          <a:xfrm>
            <a:off x="2667000" y="152400"/>
            <a:ext cx="38862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68" name="AutoShape 10"/>
          <p:cNvSpPr>
            <a:spLocks noChangeArrowheads="1"/>
          </p:cNvSpPr>
          <p:nvPr/>
        </p:nvSpPr>
        <p:spPr bwMode="auto">
          <a:xfrm>
            <a:off x="4419600" y="5410200"/>
            <a:ext cx="533400" cy="457200"/>
          </a:xfrm>
          <a:prstGeom prst="can">
            <a:avLst>
              <a:gd name="adj" fmla="val 30208"/>
            </a:avLst>
          </a:prstGeom>
          <a:solidFill>
            <a:schemeClr val="accent1">
              <a:alpha val="50195"/>
            </a:schemeClr>
          </a:solidFill>
          <a:ln w="9525">
            <a:solidFill>
              <a:srgbClr val="0000CC"/>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69" name="AutoShape 12"/>
          <p:cNvSpPr>
            <a:spLocks noChangeArrowheads="1"/>
          </p:cNvSpPr>
          <p:nvPr/>
        </p:nvSpPr>
        <p:spPr bwMode="auto">
          <a:xfrm>
            <a:off x="2590800" y="5334000"/>
            <a:ext cx="533400" cy="457200"/>
          </a:xfrm>
          <a:prstGeom prst="can">
            <a:avLst>
              <a:gd name="adj" fmla="val 38194"/>
            </a:avLst>
          </a:prstGeom>
          <a:solidFill>
            <a:schemeClr val="accent1">
              <a:alpha val="50195"/>
            </a:schemeClr>
          </a:solidFill>
          <a:ln w="9525">
            <a:solidFill>
              <a:srgbClr val="0000CC"/>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70" name="AutoShape 13"/>
          <p:cNvSpPr>
            <a:spLocks noChangeArrowheads="1"/>
          </p:cNvSpPr>
          <p:nvPr/>
        </p:nvSpPr>
        <p:spPr bwMode="auto">
          <a:xfrm rot="2080445">
            <a:off x="3573463" y="3910013"/>
            <a:ext cx="457200" cy="98425"/>
          </a:xfrm>
          <a:prstGeom prst="parallelogram">
            <a:avLst>
              <a:gd name="adj" fmla="val 17742"/>
            </a:avLst>
          </a:prstGeom>
          <a:solidFill>
            <a:srgbClr val="FFCCCC"/>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endParaRPr lang="ja-JP" altLang="en-US" sz="2400">
              <a:solidFill>
                <a:schemeClr val="bg2"/>
              </a:solidFill>
            </a:endParaRPr>
          </a:p>
        </p:txBody>
      </p:sp>
      <p:sp>
        <p:nvSpPr>
          <p:cNvPr id="40971" name="AutoShape 14"/>
          <p:cNvSpPr>
            <a:spLocks noChangeArrowheads="1"/>
          </p:cNvSpPr>
          <p:nvPr/>
        </p:nvSpPr>
        <p:spPr bwMode="auto">
          <a:xfrm>
            <a:off x="4419600" y="2895600"/>
            <a:ext cx="381000" cy="609600"/>
          </a:xfrm>
          <a:prstGeom prst="downArrow">
            <a:avLst>
              <a:gd name="adj1" fmla="val 56667"/>
              <a:gd name="adj2" fmla="val 50956"/>
            </a:avLst>
          </a:prstGeom>
          <a:solidFill>
            <a:schemeClr val="tx2"/>
          </a:solidFill>
          <a:ln w="12700">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72" name="Freeform 15"/>
          <p:cNvSpPr>
            <a:spLocks/>
          </p:cNvSpPr>
          <p:nvPr/>
        </p:nvSpPr>
        <p:spPr bwMode="auto">
          <a:xfrm>
            <a:off x="4724400" y="3733800"/>
            <a:ext cx="304800" cy="457200"/>
          </a:xfrm>
          <a:custGeom>
            <a:avLst/>
            <a:gdLst>
              <a:gd name="T0" fmla="*/ 2147483646 w 112"/>
              <a:gd name="T1" fmla="*/ 0 h 240"/>
              <a:gd name="T2" fmla="*/ 2147483646 w 112"/>
              <a:gd name="T3" fmla="*/ 2147483646 h 240"/>
              <a:gd name="T4" fmla="*/ 2147483646 w 112"/>
              <a:gd name="T5" fmla="*/ 2147483646 h 240"/>
              <a:gd name="T6" fmla="*/ 0 60000 65536"/>
              <a:gd name="T7" fmla="*/ 0 60000 65536"/>
              <a:gd name="T8" fmla="*/ 0 60000 65536"/>
              <a:gd name="T9" fmla="*/ 0 w 112"/>
              <a:gd name="T10" fmla="*/ 0 h 240"/>
              <a:gd name="T11" fmla="*/ 112 w 112"/>
              <a:gd name="T12" fmla="*/ 240 h 240"/>
            </a:gdLst>
            <a:ahLst/>
            <a:cxnLst>
              <a:cxn ang="T6">
                <a:pos x="T0" y="T1"/>
              </a:cxn>
              <a:cxn ang="T7">
                <a:pos x="T2" y="T3"/>
              </a:cxn>
              <a:cxn ang="T8">
                <a:pos x="T4" y="T5"/>
              </a:cxn>
            </a:cxnLst>
            <a:rect l="T9" t="T10" r="T11" b="T12"/>
            <a:pathLst>
              <a:path w="112" h="240">
                <a:moveTo>
                  <a:pt x="112" y="0"/>
                </a:moveTo>
                <a:cubicBezTo>
                  <a:pt x="72" y="52"/>
                  <a:pt x="32" y="104"/>
                  <a:pt x="16" y="144"/>
                </a:cubicBezTo>
                <a:cubicBezTo>
                  <a:pt x="0" y="184"/>
                  <a:pt x="16" y="224"/>
                  <a:pt x="16" y="240"/>
                </a:cubicBezTo>
              </a:path>
            </a:pathLst>
          </a:custGeom>
          <a:noFill/>
          <a:ln w="28575"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40973" name="Text Box 17"/>
          <p:cNvSpPr txBox="1">
            <a:spLocks noChangeArrowheads="1"/>
          </p:cNvSpPr>
          <p:nvPr/>
        </p:nvSpPr>
        <p:spPr bwMode="auto">
          <a:xfrm>
            <a:off x="2514600" y="3962400"/>
            <a:ext cx="11430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sz="1600" b="1">
                <a:solidFill>
                  <a:schemeClr val="bg1"/>
                </a:solidFill>
                <a:latin typeface="ＭＳ Ｐゴシック" pitchFamily="50" charset="-128"/>
              </a:rPr>
              <a:t>pH</a:t>
            </a:r>
            <a:r>
              <a:rPr lang="ja-JP" altLang="en-US" sz="1600" b="1">
                <a:solidFill>
                  <a:schemeClr val="bg1"/>
                </a:solidFill>
              </a:rPr>
              <a:t>の測定</a:t>
            </a:r>
          </a:p>
        </p:txBody>
      </p:sp>
      <p:sp>
        <p:nvSpPr>
          <p:cNvPr id="40974" name="Text Box 18"/>
          <p:cNvSpPr txBox="1">
            <a:spLocks noChangeArrowheads="1"/>
          </p:cNvSpPr>
          <p:nvPr/>
        </p:nvSpPr>
        <p:spPr bwMode="auto">
          <a:xfrm>
            <a:off x="5715000" y="3733800"/>
            <a:ext cx="1600200" cy="517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400" b="1">
                <a:solidFill>
                  <a:schemeClr val="bg1"/>
                </a:solidFill>
                <a:ea typeface="HG丸ｺﾞｼｯｸM-PRO" pitchFamily="50" charset="-128"/>
              </a:rPr>
              <a:t>分別してポリ袋に入れる</a:t>
            </a:r>
          </a:p>
        </p:txBody>
      </p:sp>
      <p:sp>
        <p:nvSpPr>
          <p:cNvPr id="40975" name="Rectangle 19"/>
          <p:cNvSpPr>
            <a:spLocks noChangeArrowheads="1"/>
          </p:cNvSpPr>
          <p:nvPr/>
        </p:nvSpPr>
        <p:spPr bwMode="auto">
          <a:xfrm>
            <a:off x="7239000" y="3657600"/>
            <a:ext cx="381000" cy="3048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76" name="Rectangle 20"/>
          <p:cNvSpPr>
            <a:spLocks noChangeArrowheads="1"/>
          </p:cNvSpPr>
          <p:nvPr/>
        </p:nvSpPr>
        <p:spPr bwMode="auto">
          <a:xfrm>
            <a:off x="1828800" y="1828800"/>
            <a:ext cx="2286000" cy="762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77" name="Freeform 21"/>
          <p:cNvSpPr>
            <a:spLocks/>
          </p:cNvSpPr>
          <p:nvPr/>
        </p:nvSpPr>
        <p:spPr bwMode="auto">
          <a:xfrm>
            <a:off x="2667000" y="3276600"/>
            <a:ext cx="914400" cy="381000"/>
          </a:xfrm>
          <a:custGeom>
            <a:avLst/>
            <a:gdLst>
              <a:gd name="T0" fmla="*/ 2147483646 w 576"/>
              <a:gd name="T1" fmla="*/ 0 h 240"/>
              <a:gd name="T2" fmla="*/ 2147483646 w 576"/>
              <a:gd name="T3" fmla="*/ 0 h 240"/>
              <a:gd name="T4" fmla="*/ 2147483646 w 576"/>
              <a:gd name="T5" fmla="*/ 0 h 240"/>
              <a:gd name="T6" fmla="*/ 2147483646 w 576"/>
              <a:gd name="T7" fmla="*/ 2147483646 h 240"/>
              <a:gd name="T8" fmla="*/ 2147483646 w 576"/>
              <a:gd name="T9" fmla="*/ 2147483646 h 240"/>
              <a:gd name="T10" fmla="*/ 2147483646 w 576"/>
              <a:gd name="T11" fmla="*/ 2147483646 h 240"/>
              <a:gd name="T12" fmla="*/ 0 w 576"/>
              <a:gd name="T13" fmla="*/ 2147483646 h 240"/>
              <a:gd name="T14" fmla="*/ 0 w 576"/>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240"/>
              <a:gd name="T26" fmla="*/ 576 w 576"/>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240">
                <a:moveTo>
                  <a:pt x="48" y="0"/>
                </a:moveTo>
                <a:lnTo>
                  <a:pt x="288" y="0"/>
                </a:lnTo>
                <a:lnTo>
                  <a:pt x="336" y="0"/>
                </a:lnTo>
                <a:lnTo>
                  <a:pt x="576" y="144"/>
                </a:lnTo>
                <a:lnTo>
                  <a:pt x="576" y="240"/>
                </a:lnTo>
                <a:lnTo>
                  <a:pt x="384" y="96"/>
                </a:lnTo>
                <a:lnTo>
                  <a:pt x="0" y="96"/>
                </a:lnTo>
                <a:lnTo>
                  <a:pt x="0" y="0"/>
                </a:lnTo>
              </a:path>
            </a:pathLst>
          </a:custGeom>
          <a:solidFill>
            <a:schemeClr val="tx1"/>
          </a:solidFill>
          <a:ln w="9525">
            <a:solidFill>
              <a:schemeClr val="tx1"/>
            </a:solidFill>
            <a:round/>
            <a:headEnd/>
            <a:tailEnd/>
          </a:ln>
        </p:spPr>
        <p:txBody>
          <a:bodyPr wrap="none"/>
          <a:lstStyle/>
          <a:p>
            <a:endParaRPr lang="ja-JP" altLang="en-US"/>
          </a:p>
        </p:txBody>
      </p:sp>
      <p:sp>
        <p:nvSpPr>
          <p:cNvPr id="40978" name="Freeform 23"/>
          <p:cNvSpPr>
            <a:spLocks/>
          </p:cNvSpPr>
          <p:nvPr/>
        </p:nvSpPr>
        <p:spPr bwMode="auto">
          <a:xfrm>
            <a:off x="2667000" y="3429000"/>
            <a:ext cx="838200" cy="228600"/>
          </a:xfrm>
          <a:custGeom>
            <a:avLst/>
            <a:gdLst>
              <a:gd name="T0" fmla="*/ 2147483646 w 528"/>
              <a:gd name="T1" fmla="*/ 0 h 192"/>
              <a:gd name="T2" fmla="*/ 2147483646 w 528"/>
              <a:gd name="T3" fmla="*/ 0 h 192"/>
              <a:gd name="T4" fmla="*/ 2147483646 w 528"/>
              <a:gd name="T5" fmla="*/ 2147483646 h 192"/>
              <a:gd name="T6" fmla="*/ 2147483646 w 528"/>
              <a:gd name="T7" fmla="*/ 2147483646 h 192"/>
              <a:gd name="T8" fmla="*/ 2147483646 w 528"/>
              <a:gd name="T9" fmla="*/ 2147483646 h 192"/>
              <a:gd name="T10" fmla="*/ 2147483646 w 528"/>
              <a:gd name="T11" fmla="*/ 2147483646 h 192"/>
              <a:gd name="T12" fmla="*/ 2147483646 w 528"/>
              <a:gd name="T13" fmla="*/ 2147483646 h 192"/>
              <a:gd name="T14" fmla="*/ 2147483646 w 528"/>
              <a:gd name="T15" fmla="*/ 2147483646 h 192"/>
              <a:gd name="T16" fmla="*/ 2147483646 w 528"/>
              <a:gd name="T17" fmla="*/ 2147483646 h 192"/>
              <a:gd name="T18" fmla="*/ 2147483646 w 528"/>
              <a:gd name="T19" fmla="*/ 2147483646 h 192"/>
              <a:gd name="T20" fmla="*/ 2147483646 w 528"/>
              <a:gd name="T21" fmla="*/ 2147483646 h 192"/>
              <a:gd name="T22" fmla="*/ 0 w 528"/>
              <a:gd name="T23" fmla="*/ 0 h 192"/>
              <a:gd name="T24" fmla="*/ 2147483646 w 528"/>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8"/>
              <a:gd name="T40" fmla="*/ 0 h 192"/>
              <a:gd name="T41" fmla="*/ 528 w 528"/>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8" h="192">
                <a:moveTo>
                  <a:pt x="48" y="0"/>
                </a:moveTo>
                <a:lnTo>
                  <a:pt x="336" y="0"/>
                </a:lnTo>
                <a:lnTo>
                  <a:pt x="336" y="48"/>
                </a:lnTo>
                <a:lnTo>
                  <a:pt x="528" y="144"/>
                </a:lnTo>
                <a:lnTo>
                  <a:pt x="528" y="192"/>
                </a:lnTo>
                <a:lnTo>
                  <a:pt x="432" y="192"/>
                </a:lnTo>
                <a:lnTo>
                  <a:pt x="384" y="192"/>
                </a:lnTo>
                <a:lnTo>
                  <a:pt x="240" y="96"/>
                </a:lnTo>
                <a:lnTo>
                  <a:pt x="192" y="96"/>
                </a:lnTo>
                <a:lnTo>
                  <a:pt x="96" y="48"/>
                </a:lnTo>
                <a:lnTo>
                  <a:pt x="48" y="48"/>
                </a:lnTo>
                <a:lnTo>
                  <a:pt x="0" y="0"/>
                </a:lnTo>
                <a:lnTo>
                  <a:pt x="48" y="0"/>
                </a:lnTo>
                <a:close/>
              </a:path>
            </a:pathLst>
          </a:custGeom>
          <a:solidFill>
            <a:schemeClr val="tx1"/>
          </a:solidFill>
          <a:ln w="9525">
            <a:solidFill>
              <a:schemeClr val="tx1"/>
            </a:solidFill>
            <a:round/>
            <a:headEnd/>
            <a:tailEnd/>
          </a:ln>
        </p:spPr>
        <p:txBody>
          <a:bodyPr wrap="none"/>
          <a:lstStyle/>
          <a:p>
            <a:endParaRPr lang="ja-JP" altLang="en-US"/>
          </a:p>
        </p:txBody>
      </p:sp>
      <p:sp>
        <p:nvSpPr>
          <p:cNvPr id="40979" name="AutoShape 24"/>
          <p:cNvSpPr>
            <a:spLocks noChangeArrowheads="1"/>
          </p:cNvSpPr>
          <p:nvPr/>
        </p:nvSpPr>
        <p:spPr bwMode="auto">
          <a:xfrm>
            <a:off x="4267200" y="2286000"/>
            <a:ext cx="609600" cy="381000"/>
          </a:xfrm>
          <a:prstGeom prst="can">
            <a:avLst>
              <a:gd name="adj" fmla="val 46528"/>
            </a:avLst>
          </a:prstGeom>
          <a:solidFill>
            <a:schemeClr val="accent1">
              <a:alpha val="50195"/>
            </a:schemeClr>
          </a:solidFill>
          <a:ln w="9525">
            <a:solidFill>
              <a:schemeClr val="bg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80" name="Freeform 26"/>
          <p:cNvSpPr>
            <a:spLocks/>
          </p:cNvSpPr>
          <p:nvPr/>
        </p:nvSpPr>
        <p:spPr bwMode="auto">
          <a:xfrm>
            <a:off x="3505200" y="1295400"/>
            <a:ext cx="457200" cy="152400"/>
          </a:xfrm>
          <a:custGeom>
            <a:avLst/>
            <a:gdLst>
              <a:gd name="T0" fmla="*/ 0 w 288"/>
              <a:gd name="T1" fmla="*/ 2147483646 h 96"/>
              <a:gd name="T2" fmla="*/ 2147483646 w 288"/>
              <a:gd name="T3" fmla="*/ 0 h 96"/>
              <a:gd name="T4" fmla="*/ 2147483646 w 288"/>
              <a:gd name="T5" fmla="*/ 0 h 96"/>
              <a:gd name="T6" fmla="*/ 2147483646 w 288"/>
              <a:gd name="T7" fmla="*/ 2147483646 h 96"/>
              <a:gd name="T8" fmla="*/ 0 w 288"/>
              <a:gd name="T9" fmla="*/ 2147483646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48"/>
                </a:moveTo>
                <a:lnTo>
                  <a:pt x="48" y="0"/>
                </a:lnTo>
                <a:lnTo>
                  <a:pt x="192" y="0"/>
                </a:lnTo>
                <a:lnTo>
                  <a:pt x="288" y="96"/>
                </a:lnTo>
                <a:lnTo>
                  <a:pt x="0" y="48"/>
                </a:lnTo>
                <a:close/>
              </a:path>
            </a:pathLst>
          </a:custGeom>
          <a:solidFill>
            <a:schemeClr val="accent1">
              <a:alpha val="50195"/>
            </a:schemeClr>
          </a:solidFill>
          <a:ln w="9525">
            <a:solidFill>
              <a:schemeClr val="accent1"/>
            </a:solidFill>
            <a:round/>
            <a:headEnd/>
            <a:tailEnd/>
          </a:ln>
        </p:spPr>
        <p:txBody>
          <a:bodyPr wrap="none"/>
          <a:lstStyle/>
          <a:p>
            <a:endParaRPr lang="ja-JP" altLang="en-US"/>
          </a:p>
        </p:txBody>
      </p:sp>
      <p:sp>
        <p:nvSpPr>
          <p:cNvPr id="40981" name="Freeform 28"/>
          <p:cNvSpPr>
            <a:spLocks/>
          </p:cNvSpPr>
          <p:nvPr/>
        </p:nvSpPr>
        <p:spPr bwMode="auto">
          <a:xfrm>
            <a:off x="5257800" y="1295400"/>
            <a:ext cx="457200" cy="228600"/>
          </a:xfrm>
          <a:custGeom>
            <a:avLst/>
            <a:gdLst>
              <a:gd name="T0" fmla="*/ 2147483646 w 288"/>
              <a:gd name="T1" fmla="*/ 2147483646 h 144"/>
              <a:gd name="T2" fmla="*/ 2147483646 w 288"/>
              <a:gd name="T3" fmla="*/ 0 h 144"/>
              <a:gd name="T4" fmla="*/ 2147483646 w 288"/>
              <a:gd name="T5" fmla="*/ 2147483646 h 144"/>
              <a:gd name="T6" fmla="*/ 0 w 288"/>
              <a:gd name="T7" fmla="*/ 2147483646 h 144"/>
              <a:gd name="T8" fmla="*/ 2147483646 w 288"/>
              <a:gd name="T9" fmla="*/ 2147483646 h 144"/>
              <a:gd name="T10" fmla="*/ 2147483646 w 288"/>
              <a:gd name="T11" fmla="*/ 2147483646 h 144"/>
              <a:gd name="T12" fmla="*/ 2147483646 w 288"/>
              <a:gd name="T13" fmla="*/ 2147483646 h 144"/>
              <a:gd name="T14" fmla="*/ 0 60000 65536"/>
              <a:gd name="T15" fmla="*/ 0 60000 65536"/>
              <a:gd name="T16" fmla="*/ 0 60000 65536"/>
              <a:gd name="T17" fmla="*/ 0 60000 65536"/>
              <a:gd name="T18" fmla="*/ 0 60000 65536"/>
              <a:gd name="T19" fmla="*/ 0 60000 65536"/>
              <a:gd name="T20" fmla="*/ 0 60000 65536"/>
              <a:gd name="T21" fmla="*/ 0 w 288"/>
              <a:gd name="T22" fmla="*/ 0 h 144"/>
              <a:gd name="T23" fmla="*/ 288 w 28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144">
                <a:moveTo>
                  <a:pt x="288" y="48"/>
                </a:moveTo>
                <a:lnTo>
                  <a:pt x="192" y="0"/>
                </a:lnTo>
                <a:lnTo>
                  <a:pt x="48" y="48"/>
                </a:lnTo>
                <a:lnTo>
                  <a:pt x="0" y="144"/>
                </a:lnTo>
                <a:lnTo>
                  <a:pt x="96" y="144"/>
                </a:lnTo>
                <a:lnTo>
                  <a:pt x="192" y="144"/>
                </a:lnTo>
                <a:lnTo>
                  <a:pt x="288" y="48"/>
                </a:lnTo>
                <a:close/>
              </a:path>
            </a:pathLst>
          </a:custGeom>
          <a:solidFill>
            <a:schemeClr val="accent1">
              <a:alpha val="50195"/>
            </a:schemeClr>
          </a:solidFill>
          <a:ln w="9525">
            <a:solidFill>
              <a:schemeClr val="tx1"/>
            </a:solidFill>
            <a:round/>
            <a:headEnd/>
            <a:tailEnd/>
          </a:ln>
        </p:spPr>
        <p:txBody>
          <a:bodyPr wrap="none"/>
          <a:lstStyle/>
          <a:p>
            <a:endParaRPr lang="ja-JP" altLang="en-US"/>
          </a:p>
        </p:txBody>
      </p:sp>
      <p:sp>
        <p:nvSpPr>
          <p:cNvPr id="40982" name="Text Box 8"/>
          <p:cNvSpPr txBox="1">
            <a:spLocks noChangeArrowheads="1"/>
          </p:cNvSpPr>
          <p:nvPr/>
        </p:nvSpPr>
        <p:spPr bwMode="auto">
          <a:xfrm>
            <a:off x="2057400" y="2209800"/>
            <a:ext cx="1905000" cy="846138"/>
          </a:xfrm>
          <a:prstGeom prst="rect">
            <a:avLst/>
          </a:prstGeom>
          <a:solidFill>
            <a:srgbClr val="FFFFCC"/>
          </a:solidFill>
          <a:ln w="9525">
            <a:solidFill>
              <a:schemeClr val="bg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b="1">
                <a:solidFill>
                  <a:srgbClr val="0000FF"/>
                </a:solidFill>
                <a:latin typeface="ＭＳ Ｐゴシック" pitchFamily="50" charset="-128"/>
              </a:rPr>
              <a:t>廃液の基準</a:t>
            </a:r>
          </a:p>
          <a:p>
            <a:pPr algn="ctr" eaLnBrk="1" hangingPunct="1">
              <a:spcBef>
                <a:spcPct val="50000"/>
              </a:spcBef>
              <a:buClrTx/>
              <a:buSzTx/>
              <a:buFontTx/>
              <a:buNone/>
            </a:pPr>
            <a:r>
              <a:rPr lang="en-US" altLang="ja-JP" sz="1400" b="1">
                <a:solidFill>
                  <a:srgbClr val="0000FF"/>
                </a:solidFill>
                <a:latin typeface="ＭＳ Ｐゴシック" pitchFamily="50" charset="-128"/>
              </a:rPr>
              <a:t>　　pH </a:t>
            </a:r>
            <a:r>
              <a:rPr lang="ja-JP" altLang="en-US" sz="1400" b="1">
                <a:solidFill>
                  <a:srgbClr val="0000FF"/>
                </a:solidFill>
                <a:latin typeface="ＭＳ Ｐゴシック" pitchFamily="50" charset="-128"/>
              </a:rPr>
              <a:t>２</a:t>
            </a:r>
            <a:r>
              <a:rPr lang="ja-JP" altLang="en-US" sz="1400" b="1">
                <a:solidFill>
                  <a:srgbClr val="0000FF"/>
                </a:solidFill>
                <a:latin typeface="ＭＳ Ｐゴシック" pitchFamily="50" charset="-128"/>
                <a:sym typeface="Symbol" pitchFamily="18" charset="2"/>
              </a:rPr>
              <a:t></a:t>
            </a:r>
            <a:r>
              <a:rPr lang="ja-JP" altLang="en-US" sz="1400" b="1">
                <a:solidFill>
                  <a:srgbClr val="0000FF"/>
                </a:solidFill>
                <a:latin typeface="ＭＳ Ｐゴシック" pitchFamily="50" charset="-128"/>
              </a:rPr>
              <a:t>７に調整　　　固形物がないこと</a:t>
            </a:r>
          </a:p>
        </p:txBody>
      </p:sp>
      <p:sp>
        <p:nvSpPr>
          <p:cNvPr id="40983" name="Rectangle 31"/>
          <p:cNvSpPr>
            <a:spLocks noChangeArrowheads="1"/>
          </p:cNvSpPr>
          <p:nvPr/>
        </p:nvSpPr>
        <p:spPr bwMode="auto">
          <a:xfrm>
            <a:off x="5181600" y="2286000"/>
            <a:ext cx="685800" cy="4572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84" name="Text Box 29"/>
          <p:cNvSpPr txBox="1">
            <a:spLocks noChangeArrowheads="1"/>
          </p:cNvSpPr>
          <p:nvPr/>
        </p:nvSpPr>
        <p:spPr bwMode="auto">
          <a:xfrm>
            <a:off x="5410200" y="2133600"/>
            <a:ext cx="6858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200" b="1">
                <a:solidFill>
                  <a:schemeClr val="bg1"/>
                </a:solidFill>
              </a:rPr>
              <a:t>空容器</a:t>
            </a:r>
          </a:p>
        </p:txBody>
      </p:sp>
      <p:sp>
        <p:nvSpPr>
          <p:cNvPr id="40985" name="AutoShape 30"/>
          <p:cNvSpPr>
            <a:spLocks noChangeArrowheads="1"/>
          </p:cNvSpPr>
          <p:nvPr/>
        </p:nvSpPr>
        <p:spPr bwMode="auto">
          <a:xfrm rot="1360214">
            <a:off x="5311775" y="2433638"/>
            <a:ext cx="457200" cy="304800"/>
          </a:xfrm>
          <a:prstGeom prst="rightArrow">
            <a:avLst>
              <a:gd name="adj1" fmla="val 50000"/>
              <a:gd name="adj2" fmla="val 37500"/>
            </a:avLst>
          </a:prstGeom>
          <a:solidFill>
            <a:schemeClr val="tx2"/>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86" name="Rectangle 33"/>
          <p:cNvSpPr>
            <a:spLocks noChangeArrowheads="1"/>
          </p:cNvSpPr>
          <p:nvPr/>
        </p:nvSpPr>
        <p:spPr bwMode="auto">
          <a:xfrm>
            <a:off x="3657600" y="5105400"/>
            <a:ext cx="609600" cy="3048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87" name="AutoShape 32"/>
          <p:cNvSpPr>
            <a:spLocks noChangeArrowheads="1"/>
          </p:cNvSpPr>
          <p:nvPr/>
        </p:nvSpPr>
        <p:spPr bwMode="auto">
          <a:xfrm>
            <a:off x="3505200" y="5105400"/>
            <a:ext cx="609600" cy="228600"/>
          </a:xfrm>
          <a:prstGeom prst="leftArrow">
            <a:avLst>
              <a:gd name="adj1" fmla="val 50000"/>
              <a:gd name="adj2" fmla="val 66667"/>
            </a:avLst>
          </a:prstGeom>
          <a:solidFill>
            <a:schemeClr val="tx2"/>
          </a:solidFill>
          <a:ln w="9525">
            <a:solidFill>
              <a:schemeClr val="bg2"/>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88" name="Text Box 34"/>
          <p:cNvSpPr txBox="1">
            <a:spLocks noChangeArrowheads="1"/>
          </p:cNvSpPr>
          <p:nvPr/>
        </p:nvSpPr>
        <p:spPr bwMode="auto">
          <a:xfrm>
            <a:off x="5181600" y="58674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1200">
                <a:solidFill>
                  <a:schemeClr val="bg1"/>
                </a:solidFill>
                <a:ea typeface="HG丸ｺﾞｼｯｸM-PRO" pitchFamily="50" charset="-128"/>
              </a:rPr>
              <a:t>バットを敷く</a:t>
            </a:r>
          </a:p>
        </p:txBody>
      </p:sp>
      <p:sp>
        <p:nvSpPr>
          <p:cNvPr id="40989" name="Rectangle 35"/>
          <p:cNvSpPr>
            <a:spLocks noChangeArrowheads="1"/>
          </p:cNvSpPr>
          <p:nvPr/>
        </p:nvSpPr>
        <p:spPr bwMode="auto">
          <a:xfrm>
            <a:off x="1676400" y="6248400"/>
            <a:ext cx="6019800" cy="1524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40990" name="AutoShape 36"/>
          <p:cNvSpPr>
            <a:spLocks noChangeArrowheads="1"/>
          </p:cNvSpPr>
          <p:nvPr/>
        </p:nvSpPr>
        <p:spPr bwMode="auto">
          <a:xfrm>
            <a:off x="3276600" y="4724400"/>
            <a:ext cx="990600" cy="228600"/>
          </a:xfrm>
          <a:prstGeom prst="wedgeRectCallout">
            <a:avLst>
              <a:gd name="adj1" fmla="val -61861"/>
              <a:gd name="adj2" fmla="val 91667"/>
            </a:avLst>
          </a:prstGeom>
          <a:solidFill>
            <a:srgbClr val="FFFFFF"/>
          </a:solidFill>
          <a:ln w="9525">
            <a:solidFill>
              <a:schemeClr val="bg2"/>
            </a:solidFill>
            <a:miter lim="800000"/>
            <a:headEnd/>
            <a:tailEnd/>
          </a:ln>
        </p:spPr>
        <p:txBody>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r>
              <a:rPr lang="ja-JP" altLang="en-US" sz="1000">
                <a:solidFill>
                  <a:schemeClr val="bg2"/>
                </a:solidFill>
              </a:rPr>
              <a:t>シールを貼る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17" descr="photo 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125538"/>
            <a:ext cx="40830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図 18" descr="photo 2-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25538"/>
            <a:ext cx="410368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3"/>
          <p:cNvSpPr txBox="1">
            <a:spLocks noChangeArrowheads="1"/>
          </p:cNvSpPr>
          <p:nvPr/>
        </p:nvSpPr>
        <p:spPr bwMode="auto">
          <a:xfrm>
            <a:off x="2843213" y="333375"/>
            <a:ext cx="3657600"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solidFill>
                  <a:schemeClr val="tx2"/>
                </a:solidFill>
              </a:rPr>
              <a:t>不適切な廃棄物の例</a:t>
            </a:r>
          </a:p>
        </p:txBody>
      </p:sp>
      <p:sp>
        <p:nvSpPr>
          <p:cNvPr id="5" name="テキスト ボックス 61"/>
          <p:cNvSpPr txBox="1">
            <a:spLocks noChangeArrowheads="1"/>
          </p:cNvSpPr>
          <p:nvPr/>
        </p:nvSpPr>
        <p:spPr bwMode="auto">
          <a:xfrm>
            <a:off x="1760538" y="1484313"/>
            <a:ext cx="5114925" cy="1939925"/>
          </a:xfrm>
          <a:prstGeom prst="rect">
            <a:avLst/>
          </a:prstGeom>
          <a:solidFill>
            <a:schemeClr val="accent1">
              <a:lumMod val="20000"/>
              <a:lumOff val="80000"/>
            </a:schemeClr>
          </a:solidFill>
          <a:ln>
            <a:noFill/>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defRPr/>
            </a:pPr>
            <a:r>
              <a:rPr lang="ja-JP" altLang="en-US" sz="2400" dirty="0">
                <a:solidFill>
                  <a:schemeClr val="bg2"/>
                </a:solidFill>
              </a:rPr>
              <a:t>液体は</a:t>
            </a:r>
            <a:r>
              <a:rPr lang="en-US" altLang="ja-JP" sz="2400" dirty="0">
                <a:solidFill>
                  <a:schemeClr val="bg2"/>
                </a:solidFill>
              </a:rPr>
              <a:t>NG</a:t>
            </a:r>
            <a:r>
              <a:rPr lang="ja-JP" altLang="en-US" sz="2400" dirty="0">
                <a:solidFill>
                  <a:schemeClr val="bg2"/>
                </a:solidFill>
              </a:rPr>
              <a:t>！乾燥させて捨ててください。</a:t>
            </a:r>
            <a:endParaRPr lang="en-US" altLang="ja-JP" sz="2400" dirty="0">
              <a:solidFill>
                <a:schemeClr val="bg2"/>
              </a:solidFill>
            </a:endParaRPr>
          </a:p>
          <a:p>
            <a:pPr eaLnBrk="1" hangingPunct="1">
              <a:spcBef>
                <a:spcPct val="0"/>
              </a:spcBef>
              <a:buClrTx/>
              <a:buSzTx/>
              <a:buFontTx/>
              <a:buNone/>
              <a:defRPr/>
            </a:pPr>
            <a:r>
              <a:rPr lang="ja-JP" altLang="en-US" sz="2400" dirty="0">
                <a:solidFill>
                  <a:schemeClr val="bg2"/>
                </a:solidFill>
              </a:rPr>
              <a:t>有機溶媒が袋につくと袋が破れて汚染が広がるため、有機溶媒と紛らわしい</a:t>
            </a:r>
            <a:r>
              <a:rPr lang="ja-JP" altLang="en-US" sz="2400" dirty="0">
                <a:solidFill>
                  <a:srgbClr val="FF0000"/>
                </a:solidFill>
              </a:rPr>
              <a:t>溶液が含まれている廃棄物</a:t>
            </a:r>
            <a:r>
              <a:rPr lang="ja-JP" altLang="en-US" sz="2400" dirty="0">
                <a:solidFill>
                  <a:schemeClr val="bg2"/>
                </a:solidFill>
              </a:rPr>
              <a:t>は引き取りを拒否されます。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正方形/長方形 1"/>
          <p:cNvSpPr>
            <a:spLocks noChangeArrowheads="1"/>
          </p:cNvSpPr>
          <p:nvPr/>
        </p:nvSpPr>
        <p:spPr bwMode="auto">
          <a:xfrm>
            <a:off x="0" y="47625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1800" dirty="0"/>
              <a:t>　　　</a:t>
            </a:r>
            <a:r>
              <a:rPr lang="ja-JP" altLang="ja-JP" sz="1800" dirty="0"/>
              <a:t>東京大学</a:t>
            </a:r>
            <a:r>
              <a:rPr lang="ja-JP" altLang="en-US" sz="1800" dirty="0"/>
              <a:t>大学院農学生命科学研究科ｱｲｿﾄｰﾌﾟ農学教育研究施設</a:t>
            </a:r>
            <a:r>
              <a:rPr lang="ja-JP" altLang="ja-JP" sz="1800" dirty="0"/>
              <a:t>　</a:t>
            </a:r>
            <a:r>
              <a:rPr lang="en-US" altLang="ja-JP" sz="1800" dirty="0"/>
              <a:t>RI</a:t>
            </a:r>
            <a:r>
              <a:rPr lang="ja-JP" altLang="ja-JP" sz="1800" dirty="0"/>
              <a:t>廃棄物収集方法　</a:t>
            </a:r>
            <a:r>
              <a:rPr lang="ja-JP" altLang="en-US" sz="1800" dirty="0"/>
              <a:t>　　　　　　　　　　　　　　　　　　　　　　　　　　　　　　　　　　　　　　　　　　　　　　　　　　　　　　　　　　　　　　　　　</a:t>
            </a:r>
            <a:r>
              <a:rPr lang="en-US" altLang="ja-JP" sz="1800" dirty="0"/>
              <a:t> </a:t>
            </a:r>
            <a:r>
              <a:rPr lang="ja-JP" altLang="en-US" sz="1800" dirty="0"/>
              <a:t>　　　　　　　　　　　　　　　　　　　　　　　　　　</a:t>
            </a:r>
            <a:r>
              <a:rPr lang="en-US" altLang="ja-JP" sz="1800" dirty="0"/>
              <a:t> </a:t>
            </a:r>
            <a:r>
              <a:rPr lang="ja-JP" altLang="en-US" sz="1800" dirty="0"/>
              <a:t>　　　　　　　　　　　　　　　　　　</a:t>
            </a:r>
            <a:endParaRPr lang="ja-JP" altLang="ja-JP" sz="1800" dirty="0"/>
          </a:p>
          <a:p>
            <a:pPr eaLnBrk="1" hangingPunct="1">
              <a:spcBef>
                <a:spcPct val="0"/>
              </a:spcBef>
              <a:buClrTx/>
              <a:buSzTx/>
              <a:buFontTx/>
              <a:buNone/>
            </a:pPr>
            <a:r>
              <a:rPr lang="ja-JP" altLang="en-US" sz="1800" dirty="0"/>
              <a:t>　　　　　　　　　　　　　　　　　　　　　　　　　　　　　　　　　　　　　　　　　　　　　　</a:t>
            </a:r>
            <a:r>
              <a:rPr lang="en-US" altLang="ja-JP" sz="1800" dirty="0"/>
              <a:t> 2011/10/07</a:t>
            </a:r>
            <a:r>
              <a:rPr lang="ja-JP" altLang="en-US" sz="1800" dirty="0"/>
              <a:t>作成</a:t>
            </a:r>
            <a:endParaRPr lang="en-US" altLang="ja-JP" sz="1800" dirty="0"/>
          </a:p>
          <a:p>
            <a:pPr eaLnBrk="1" hangingPunct="1">
              <a:spcBef>
                <a:spcPct val="0"/>
              </a:spcBef>
              <a:buClrTx/>
              <a:buSzTx/>
              <a:buFontTx/>
              <a:buNone/>
            </a:pPr>
            <a:r>
              <a:rPr lang="ja-JP" altLang="ja-JP" sz="1800" dirty="0"/>
              <a:t>【手順の概要】</a:t>
            </a:r>
          </a:p>
          <a:p>
            <a:pPr eaLnBrk="1" hangingPunct="1">
              <a:spcBef>
                <a:spcPct val="0"/>
              </a:spcBef>
              <a:buClrTx/>
              <a:buSzTx/>
              <a:buFontTx/>
              <a:buNone/>
            </a:pPr>
            <a:r>
              <a:rPr lang="ja-JP" altLang="ja-JP" sz="1800" dirty="0"/>
              <a:t>・</a:t>
            </a:r>
            <a:r>
              <a:rPr lang="ja-JP" altLang="en-US" sz="1800" dirty="0"/>
              <a:t>全て</a:t>
            </a:r>
            <a:r>
              <a:rPr lang="ja-JP" altLang="ja-JP" sz="1800" dirty="0"/>
              <a:t>の廃棄物は、</a:t>
            </a:r>
            <a:r>
              <a:rPr lang="en-US" altLang="ja-JP" sz="1800" dirty="0"/>
              <a:t>RI</a:t>
            </a:r>
            <a:r>
              <a:rPr lang="ja-JP" altLang="ja-JP" sz="1800" dirty="0"/>
              <a:t>管理室スタッフによって種別・線量等を確認した後、ドラム缶に収納する。</a:t>
            </a:r>
          </a:p>
          <a:p>
            <a:pPr eaLnBrk="1" hangingPunct="1">
              <a:spcBef>
                <a:spcPct val="0"/>
              </a:spcBef>
              <a:buClrTx/>
              <a:buSzTx/>
              <a:buFontTx/>
              <a:buNone/>
            </a:pPr>
            <a:endParaRPr lang="en-US" altLang="ja-JP" sz="1800" dirty="0"/>
          </a:p>
          <a:p>
            <a:pPr eaLnBrk="1" hangingPunct="1">
              <a:spcBef>
                <a:spcPct val="0"/>
              </a:spcBef>
              <a:buClrTx/>
              <a:buSzTx/>
              <a:buFontTx/>
              <a:buNone/>
            </a:pPr>
            <a:r>
              <a:rPr lang="ja-JP" altLang="ja-JP" sz="1800" dirty="0"/>
              <a:t>【可燃・不燃・難燃】</a:t>
            </a:r>
          </a:p>
          <a:p>
            <a:pPr marL="176213" indent="-176213" eaLnBrk="1" hangingPunct="1">
              <a:spcBef>
                <a:spcPct val="0"/>
              </a:spcBef>
              <a:buClrTx/>
              <a:buSzTx/>
              <a:buFontTx/>
              <a:buNone/>
            </a:pPr>
            <a:r>
              <a:rPr lang="ja-JP" altLang="ja-JP" sz="1800" dirty="0"/>
              <a:t>・ゴミを入れる袋には、分別名（</a:t>
            </a:r>
            <a:r>
              <a:rPr lang="ja-JP" altLang="ja-JP" sz="1800" dirty="0">
                <a:solidFill>
                  <a:srgbClr val="FF0000"/>
                </a:solidFill>
              </a:rPr>
              <a:t>可燃、不燃、難燃など</a:t>
            </a:r>
            <a:r>
              <a:rPr lang="ja-JP" altLang="ja-JP" sz="1800" dirty="0"/>
              <a:t>）、研究室名、排出者名、日時、核種と</a:t>
            </a:r>
            <a:r>
              <a:rPr lang="en-US" altLang="ja-JP" sz="1800" dirty="0" err="1"/>
              <a:t>Bq</a:t>
            </a:r>
            <a:r>
              <a:rPr lang="ja-JP" altLang="ja-JP" sz="1800" dirty="0"/>
              <a:t>を記載したシールを貼り付ける。</a:t>
            </a:r>
            <a:r>
              <a:rPr lang="ja-JP" altLang="ja-JP" sz="1800" dirty="0">
                <a:solidFill>
                  <a:srgbClr val="FF0000"/>
                </a:solidFill>
              </a:rPr>
              <a:t>核種を混ぜてはならない。</a:t>
            </a:r>
          </a:p>
          <a:p>
            <a:pPr eaLnBrk="1" hangingPunct="1">
              <a:spcBef>
                <a:spcPct val="0"/>
              </a:spcBef>
              <a:buClrTx/>
              <a:buSzTx/>
              <a:buFontTx/>
              <a:buNone/>
            </a:pPr>
            <a:r>
              <a:rPr lang="ja-JP" altLang="ja-JP" sz="1800" dirty="0"/>
              <a:t>・ゴミ袋はドラム缶半分</a:t>
            </a:r>
            <a:r>
              <a:rPr lang="ja-JP" altLang="en-US" sz="1800" dirty="0"/>
              <a:t>の</a:t>
            </a:r>
            <a:r>
              <a:rPr lang="ja-JP" altLang="ja-JP" sz="1800" dirty="0"/>
              <a:t>サイズに合わせたインナーポリ容器（インナー）に仮収納する。</a:t>
            </a:r>
          </a:p>
          <a:p>
            <a:pPr eaLnBrk="1" hangingPunct="1">
              <a:spcBef>
                <a:spcPct val="0"/>
              </a:spcBef>
              <a:buClrTx/>
              <a:buSzTx/>
              <a:buFontTx/>
              <a:buNone/>
            </a:pPr>
            <a:r>
              <a:rPr lang="ja-JP" altLang="ja-JP" sz="1800" dirty="0"/>
              <a:t>・インナーは研究室ごとに専用とする。</a:t>
            </a:r>
          </a:p>
          <a:p>
            <a:pPr eaLnBrk="1" hangingPunct="1">
              <a:spcBef>
                <a:spcPct val="0"/>
              </a:spcBef>
              <a:buClrTx/>
              <a:buSzTx/>
              <a:buFontTx/>
              <a:buNone/>
            </a:pPr>
            <a:r>
              <a:rPr lang="ja-JP" altLang="ja-JP" sz="1800" dirty="0"/>
              <a:t>・インナーは廃棄物保管庫に収納する。</a:t>
            </a:r>
          </a:p>
          <a:p>
            <a:pPr marL="176213" indent="-176213" eaLnBrk="1" hangingPunct="1">
              <a:spcBef>
                <a:spcPct val="0"/>
              </a:spcBef>
              <a:buClrTx/>
              <a:buSzTx/>
              <a:buFontTx/>
              <a:buNone/>
            </a:pPr>
            <a:r>
              <a:rPr lang="ja-JP" altLang="ja-JP" sz="1800" dirty="0"/>
              <a:t>・廃棄物保管庫へは各研究室の</a:t>
            </a:r>
            <a:r>
              <a:rPr lang="ja-JP" altLang="ja-JP" sz="1800" dirty="0">
                <a:solidFill>
                  <a:srgbClr val="FF0000"/>
                </a:solidFill>
              </a:rPr>
              <a:t>廃棄物担当者</a:t>
            </a:r>
            <a:r>
              <a:rPr lang="en-US" altLang="ja-JP" sz="1800" dirty="0">
                <a:solidFill>
                  <a:srgbClr val="FF0000"/>
                </a:solidFill>
              </a:rPr>
              <a:t>2</a:t>
            </a:r>
            <a:r>
              <a:rPr lang="ja-JP" altLang="ja-JP" sz="1800" dirty="0">
                <a:solidFill>
                  <a:srgbClr val="FF0000"/>
                </a:solidFill>
              </a:rPr>
              <a:t>名のみ入室可能</a:t>
            </a:r>
            <a:r>
              <a:rPr lang="ja-JP" altLang="ja-JP" sz="1800" dirty="0"/>
              <a:t>とし、廃棄物をインナーへ入れる作業に従事できる。</a:t>
            </a:r>
          </a:p>
          <a:p>
            <a:pPr eaLnBrk="1" hangingPunct="1">
              <a:spcBef>
                <a:spcPct val="0"/>
              </a:spcBef>
              <a:buClrTx/>
              <a:buSzTx/>
              <a:buFontTx/>
              <a:buNone/>
            </a:pPr>
            <a:r>
              <a:rPr lang="ja-JP" altLang="ja-JP" sz="1800" dirty="0"/>
              <a:t>・廃棄物担当者は年に</a:t>
            </a:r>
            <a:r>
              <a:rPr lang="en-US" altLang="ja-JP" sz="1800" dirty="0"/>
              <a:t>1</a:t>
            </a:r>
            <a:r>
              <a:rPr lang="ja-JP" altLang="ja-JP" sz="1800" dirty="0"/>
              <a:t>回</a:t>
            </a:r>
            <a:r>
              <a:rPr lang="en-US" altLang="ja-JP" sz="1800" dirty="0"/>
              <a:t>RI</a:t>
            </a:r>
            <a:r>
              <a:rPr lang="ja-JP" altLang="ja-JP" sz="1800" dirty="0"/>
              <a:t>管理室スタッフの講習を受ける必要がある。</a:t>
            </a:r>
          </a:p>
          <a:p>
            <a:pPr marL="176213" indent="-176213" eaLnBrk="1" hangingPunct="1">
              <a:spcBef>
                <a:spcPct val="0"/>
              </a:spcBef>
              <a:buClrTx/>
              <a:buSzTx/>
              <a:buFontTx/>
              <a:buNone/>
            </a:pPr>
            <a:r>
              <a:rPr lang="ja-JP" altLang="ja-JP" sz="1800" dirty="0"/>
              <a:t>・インナーのゴミは、廃棄物担当者と</a:t>
            </a:r>
            <a:r>
              <a:rPr lang="en-US" altLang="ja-JP" sz="1800" dirty="0"/>
              <a:t>RI</a:t>
            </a:r>
            <a:r>
              <a:rPr lang="ja-JP" altLang="ja-JP" sz="1800" dirty="0"/>
              <a:t>管理室スタッフによって袋単位で表示および線量の確認を行ったのち、ドラム缶へ収納する。</a:t>
            </a:r>
          </a:p>
          <a:p>
            <a:pPr eaLnBrk="1" hangingPunct="1">
              <a:spcBef>
                <a:spcPct val="0"/>
              </a:spcBef>
              <a:buClrTx/>
              <a:buSzTx/>
              <a:buFontTx/>
              <a:buNone/>
            </a:pPr>
            <a:endParaRPr lang="en-US" altLang="ja-JP" sz="1800" dirty="0"/>
          </a:p>
          <a:p>
            <a:pPr eaLnBrk="1" hangingPunct="1">
              <a:spcBef>
                <a:spcPct val="0"/>
              </a:spcBef>
              <a:buClrTx/>
              <a:buSzTx/>
              <a:buFontTx/>
              <a:buNone/>
            </a:pPr>
            <a:r>
              <a:rPr lang="ja-JP" altLang="ja-JP" sz="1800" dirty="0"/>
              <a:t>【無機廃液・有機廃液】</a:t>
            </a:r>
          </a:p>
          <a:p>
            <a:pPr eaLnBrk="1" hangingPunct="1">
              <a:spcBef>
                <a:spcPct val="0"/>
              </a:spcBef>
              <a:buClrTx/>
              <a:buSzTx/>
              <a:buFontTx/>
              <a:buNone/>
            </a:pPr>
            <a:r>
              <a:rPr lang="ja-JP" altLang="ja-JP" sz="1800" dirty="0"/>
              <a:t>・研究室ごとに、瓶等に仮に保管する。核種を混ぜてはならない。</a:t>
            </a:r>
          </a:p>
          <a:p>
            <a:pPr eaLnBrk="1" hangingPunct="1">
              <a:spcBef>
                <a:spcPct val="0"/>
              </a:spcBef>
              <a:buClrTx/>
              <a:buSzTx/>
              <a:buFontTx/>
              <a:buNone/>
            </a:pPr>
            <a:r>
              <a:rPr lang="ja-JP" altLang="ja-JP" sz="1800" dirty="0"/>
              <a:t>・廃棄物担当者と</a:t>
            </a:r>
            <a:r>
              <a:rPr lang="en-US" altLang="ja-JP" sz="1800" dirty="0"/>
              <a:t>RI</a:t>
            </a:r>
            <a:r>
              <a:rPr lang="ja-JP" altLang="ja-JP" sz="1800" dirty="0"/>
              <a:t>管理室スタッフによ</a:t>
            </a:r>
            <a:r>
              <a:rPr lang="ja-JP" altLang="en-US" sz="1800" dirty="0"/>
              <a:t>り</a:t>
            </a:r>
            <a:r>
              <a:rPr lang="ja-JP" altLang="ja-JP" sz="1800" dirty="0"/>
              <a:t>線量や種別の確認を行った</a:t>
            </a:r>
            <a:r>
              <a:rPr lang="ja-JP" altLang="en-US" sz="1800" dirty="0"/>
              <a:t>後</a:t>
            </a:r>
            <a:r>
              <a:rPr lang="ja-JP" altLang="ja-JP" sz="1800" dirty="0"/>
              <a:t>、ドラム缶へ収納する。</a:t>
            </a:r>
          </a:p>
          <a:p>
            <a:pPr eaLnBrk="1" hangingPunct="1">
              <a:spcBef>
                <a:spcPct val="0"/>
              </a:spcBef>
              <a:buClrTx/>
              <a:buSzTx/>
              <a:buFontTx/>
              <a:buNone/>
            </a:pPr>
            <a:r>
              <a:rPr lang="ja-JP" altLang="ja-JP" sz="1800" dirty="0"/>
              <a:t>・無機廃液から有機溶媒の臭いがしないことなど確認する。</a:t>
            </a:r>
          </a:p>
          <a:p>
            <a:pPr eaLnBrk="1" hangingPunct="1">
              <a:spcBef>
                <a:spcPct val="0"/>
              </a:spcBef>
              <a:buClrTx/>
              <a:buSzTx/>
              <a:buFontTx/>
              <a:buNone/>
            </a:pPr>
            <a:r>
              <a:rPr lang="ja-JP" altLang="ja-JP" sz="1800" dirty="0"/>
              <a:t>・廃棄の際は、研究室名、排出者名、日時、核種と</a:t>
            </a:r>
            <a:r>
              <a:rPr lang="en-US" altLang="ja-JP" sz="1800" dirty="0" err="1"/>
              <a:t>Bq</a:t>
            </a:r>
            <a:r>
              <a:rPr lang="ja-JP" altLang="ja-JP" sz="1800" dirty="0"/>
              <a:t>を記載した用紙を提出する。</a:t>
            </a:r>
          </a:p>
        </p:txBody>
      </p:sp>
      <p:sp>
        <p:nvSpPr>
          <p:cNvPr id="44035" name="Text Box 3"/>
          <p:cNvSpPr txBox="1">
            <a:spLocks noChangeArrowheads="1"/>
          </p:cNvSpPr>
          <p:nvPr/>
        </p:nvSpPr>
        <p:spPr bwMode="auto">
          <a:xfrm>
            <a:off x="0" y="0"/>
            <a:ext cx="9144000" cy="52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800">
                <a:solidFill>
                  <a:schemeClr val="tx2"/>
                </a:solidFill>
              </a:rPr>
              <a:t>廃棄物の収集についてご協力をお願いいたします。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672"/>
            <a:ext cx="3995738" cy="1143000"/>
          </a:xfrm>
        </p:spPr>
        <p:txBody>
          <a:bodyPr rtlCol="0">
            <a:noAutofit/>
          </a:bodyPr>
          <a:lstStyle/>
          <a:p>
            <a:pPr eaLnBrk="1" fontAlgn="auto" hangingPunct="1">
              <a:spcAft>
                <a:spcPts val="0"/>
              </a:spcAft>
              <a:defRPr/>
            </a:pPr>
            <a:r>
              <a:rPr lang="ja-JP" altLang="en-US" sz="3200" dirty="0">
                <a:effectLst/>
              </a:rPr>
              <a:t>農学生命科学研究科</a:t>
            </a:r>
            <a:br>
              <a:rPr lang="en-US" altLang="ja-JP" sz="3200" dirty="0">
                <a:effectLst/>
              </a:rPr>
            </a:br>
            <a:r>
              <a:rPr lang="en-US" altLang="ja-JP" sz="3200" dirty="0">
                <a:effectLst/>
              </a:rPr>
              <a:t>X</a:t>
            </a:r>
            <a:r>
              <a:rPr lang="ja-JP" altLang="en-US" sz="3200" dirty="0">
                <a:effectLst/>
              </a:rPr>
              <a:t>線の管理体制</a:t>
            </a:r>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39688"/>
            <a:ext cx="5148262"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23850" y="3644900"/>
            <a:ext cx="5004896" cy="30469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ja-JP" sz="1600" dirty="0">
                <a:solidFill>
                  <a:srgbClr val="000000"/>
                </a:solidFill>
              </a:rPr>
              <a:t>研究用エックス線装置等の管理に関する部局組織</a:t>
            </a:r>
          </a:p>
          <a:p>
            <a:pPr eaLnBrk="1" hangingPunct="1">
              <a:defRPr/>
            </a:pPr>
            <a:endParaRPr lang="en-US" altLang="ja-JP" sz="1600" dirty="0">
              <a:solidFill>
                <a:srgbClr val="000000"/>
              </a:solidFill>
            </a:endParaRPr>
          </a:p>
          <a:p>
            <a:pPr eaLnBrk="1" hangingPunct="1">
              <a:defRPr/>
            </a:pPr>
            <a:r>
              <a:rPr lang="ja-JP" altLang="ja-JP" sz="1600" dirty="0">
                <a:solidFill>
                  <a:srgbClr val="000000"/>
                </a:solidFill>
              </a:rPr>
              <a:t>１）部局管理責任者　　</a:t>
            </a:r>
          </a:p>
          <a:p>
            <a:pPr eaLnBrk="1" hangingPunct="1">
              <a:defRPr/>
            </a:pPr>
            <a:r>
              <a:rPr lang="ja-JP" altLang="ja-JP" sz="1600" dirty="0">
                <a:solidFill>
                  <a:srgbClr val="000000"/>
                </a:solidFill>
              </a:rPr>
              <a:t>放射線安全管理委員会委員長</a:t>
            </a:r>
            <a:r>
              <a:rPr lang="ja-JP" altLang="en-US" sz="1600" dirty="0">
                <a:solidFill>
                  <a:srgbClr val="000000"/>
                </a:solidFill>
              </a:rPr>
              <a:t>：　東原　和成</a:t>
            </a:r>
            <a:r>
              <a:rPr lang="ja-JP" altLang="en-US" sz="1600" dirty="0"/>
              <a:t>妹尾　啓史</a:t>
            </a:r>
          </a:p>
          <a:p>
            <a:pPr eaLnBrk="1" hangingPunct="1">
              <a:defRPr/>
            </a:pPr>
            <a:r>
              <a:rPr lang="en-US" altLang="ja-JP" sz="1600" dirty="0">
                <a:solidFill>
                  <a:srgbClr val="000000"/>
                </a:solidFill>
              </a:rPr>
              <a:t> </a:t>
            </a:r>
            <a:endParaRPr lang="ja-JP" altLang="ja-JP" sz="1600" dirty="0">
              <a:solidFill>
                <a:srgbClr val="000000"/>
              </a:solidFill>
            </a:endParaRPr>
          </a:p>
          <a:p>
            <a:pPr eaLnBrk="1" hangingPunct="1">
              <a:defRPr/>
            </a:pPr>
            <a:r>
              <a:rPr lang="ja-JP" altLang="ja-JP" sz="1600" dirty="0">
                <a:solidFill>
                  <a:srgbClr val="000000"/>
                </a:solidFill>
              </a:rPr>
              <a:t>２）部局実務責任者　</a:t>
            </a:r>
            <a:endParaRPr lang="en-US" altLang="ja-JP" sz="1600" dirty="0">
              <a:solidFill>
                <a:srgbClr val="000000"/>
              </a:solidFill>
            </a:endParaRPr>
          </a:p>
          <a:p>
            <a:pPr eaLnBrk="1" hangingPunct="1">
              <a:defRPr/>
            </a:pPr>
            <a:r>
              <a:rPr lang="en-US" altLang="ja-JP" sz="1600" dirty="0">
                <a:solidFill>
                  <a:srgbClr val="000000"/>
                </a:solidFill>
              </a:rPr>
              <a:t>X</a:t>
            </a:r>
            <a:r>
              <a:rPr lang="ja-JP" altLang="en-US" sz="1600" dirty="0">
                <a:solidFill>
                  <a:srgbClr val="000000"/>
                </a:solidFill>
              </a:rPr>
              <a:t>線：　</a:t>
            </a:r>
            <a:r>
              <a:rPr lang="ja-JP" altLang="ja-JP" sz="1600" dirty="0">
                <a:solidFill>
                  <a:srgbClr val="000000"/>
                </a:solidFill>
              </a:rPr>
              <a:t>田野井慶太朗</a:t>
            </a:r>
          </a:p>
          <a:p>
            <a:pPr eaLnBrk="1" hangingPunct="1">
              <a:defRPr/>
            </a:pPr>
            <a:r>
              <a:rPr lang="en-US" altLang="ja-JP" sz="1600" dirty="0">
                <a:solidFill>
                  <a:srgbClr val="000000"/>
                </a:solidFill>
              </a:rPr>
              <a:t> </a:t>
            </a:r>
            <a:endParaRPr lang="ja-JP" altLang="ja-JP" sz="1600" dirty="0">
              <a:solidFill>
                <a:srgbClr val="000000"/>
              </a:solidFill>
            </a:endParaRPr>
          </a:p>
          <a:p>
            <a:pPr eaLnBrk="1" hangingPunct="1">
              <a:defRPr/>
            </a:pPr>
            <a:r>
              <a:rPr lang="ja-JP" altLang="ja-JP" sz="1600" dirty="0">
                <a:solidFill>
                  <a:srgbClr val="000000"/>
                </a:solidFill>
              </a:rPr>
              <a:t>電顕実務担当者</a:t>
            </a:r>
            <a:r>
              <a:rPr lang="ja-JP" altLang="en-US" sz="1600" dirty="0">
                <a:solidFill>
                  <a:srgbClr val="000000"/>
                </a:solidFill>
              </a:rPr>
              <a:t>：　斎藤　幸恵　／　石綱　史子</a:t>
            </a:r>
            <a:endParaRPr lang="ja-JP" altLang="ja-JP" sz="1600" dirty="0">
              <a:solidFill>
                <a:srgbClr val="000000"/>
              </a:solidFill>
            </a:endParaRPr>
          </a:p>
          <a:p>
            <a:pPr eaLnBrk="1" hangingPunct="1">
              <a:defRPr/>
            </a:pPr>
            <a:r>
              <a:rPr lang="en-US" altLang="ja-JP" sz="1600" dirty="0">
                <a:solidFill>
                  <a:srgbClr val="000000"/>
                </a:solidFill>
              </a:rPr>
              <a:t> </a:t>
            </a:r>
            <a:endParaRPr lang="ja-JP" altLang="ja-JP" sz="1600" dirty="0">
              <a:solidFill>
                <a:srgbClr val="000000"/>
              </a:solidFill>
            </a:endParaRPr>
          </a:p>
          <a:p>
            <a:pPr eaLnBrk="1" hangingPunct="1">
              <a:defRPr/>
            </a:pPr>
            <a:r>
              <a:rPr lang="ja-JP" altLang="ja-JP" sz="1600" dirty="0">
                <a:solidFill>
                  <a:srgbClr val="000000"/>
                </a:solidFill>
              </a:rPr>
              <a:t>３）部局窓口担当者</a:t>
            </a:r>
            <a:r>
              <a:rPr lang="ja-JP" altLang="en-US" sz="1600" dirty="0">
                <a:solidFill>
                  <a:srgbClr val="000000"/>
                </a:solidFill>
              </a:rPr>
              <a:t>：　</a:t>
            </a:r>
            <a:r>
              <a:rPr lang="ja-JP" altLang="ja-JP" sz="1600" dirty="0">
                <a:solidFill>
                  <a:srgbClr val="000000"/>
                </a:solidFill>
              </a:rPr>
              <a:t>河原　博之</a:t>
            </a:r>
          </a:p>
          <a:p>
            <a:pPr eaLnBrk="1" hangingPunct="1">
              <a:defRPr/>
            </a:pPr>
            <a:endParaRPr lang="ja-JP" altLang="en-US" sz="16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defRPr/>
            </a:pPr>
            <a:r>
              <a:rPr lang="en-US" altLang="ja-JP" dirty="0">
                <a:effectLst/>
              </a:rPr>
              <a:t>X</a:t>
            </a:r>
            <a:r>
              <a:rPr lang="ja-JP" altLang="en-US" dirty="0">
                <a:effectLst/>
              </a:rPr>
              <a:t>線を農学部で使用するには</a:t>
            </a:r>
            <a:r>
              <a:rPr lang="en-US" altLang="ja-JP" dirty="0">
                <a:effectLst/>
              </a:rPr>
              <a:t>…</a:t>
            </a:r>
            <a:endParaRPr lang="ja-JP" altLang="en-US" dirty="0">
              <a:effectLst/>
            </a:endParaRPr>
          </a:p>
        </p:txBody>
      </p:sp>
      <p:sp>
        <p:nvSpPr>
          <p:cNvPr id="3" name="コンテンツ プレースホルダ 2"/>
          <p:cNvSpPr>
            <a:spLocks noGrp="1"/>
          </p:cNvSpPr>
          <p:nvPr>
            <p:ph idx="1"/>
          </p:nvPr>
        </p:nvSpPr>
        <p:spPr>
          <a:xfrm>
            <a:off x="468313" y="1628775"/>
            <a:ext cx="3240087" cy="4349750"/>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eaLnBrk="1" fontAlgn="auto" hangingPunct="1">
              <a:spcAft>
                <a:spcPts val="0"/>
              </a:spcAft>
              <a:defRPr/>
            </a:pPr>
            <a:r>
              <a:rPr lang="ja-JP" altLang="en-US" dirty="0"/>
              <a:t>登録申請 </a:t>
            </a:r>
            <a:endParaRPr lang="en-US" altLang="ja-JP" dirty="0"/>
          </a:p>
          <a:p>
            <a:pPr eaLnBrk="1" fontAlgn="auto" hangingPunct="1">
              <a:spcAft>
                <a:spcPts val="0"/>
              </a:spcAft>
              <a:defRPr/>
            </a:pPr>
            <a:r>
              <a:rPr lang="ja-JP" altLang="en-US" dirty="0"/>
              <a:t>全学講習会 </a:t>
            </a:r>
            <a:endParaRPr lang="en-US" altLang="ja-JP" dirty="0"/>
          </a:p>
          <a:p>
            <a:pPr eaLnBrk="1" fontAlgn="auto" hangingPunct="1">
              <a:spcAft>
                <a:spcPts val="0"/>
              </a:spcAft>
              <a:defRPr/>
            </a:pPr>
            <a:r>
              <a:rPr lang="ja-JP" altLang="en-US" dirty="0"/>
              <a:t>部局講習会 </a:t>
            </a:r>
            <a:endParaRPr lang="en-US" altLang="ja-JP" dirty="0"/>
          </a:p>
          <a:p>
            <a:pPr eaLnBrk="1" fontAlgn="auto" hangingPunct="1">
              <a:spcAft>
                <a:spcPts val="0"/>
              </a:spcAft>
              <a:defRPr/>
            </a:pPr>
            <a:r>
              <a:rPr lang="ja-JP" altLang="en-US" dirty="0"/>
              <a:t>装置教育 </a:t>
            </a:r>
            <a:endParaRPr lang="en-US" altLang="ja-JP" dirty="0"/>
          </a:p>
          <a:p>
            <a:pPr eaLnBrk="1" fontAlgn="auto" hangingPunct="1">
              <a:spcAft>
                <a:spcPts val="0"/>
              </a:spcAft>
              <a:defRPr/>
            </a:pPr>
            <a:r>
              <a:rPr lang="ja-JP" altLang="en-US" dirty="0"/>
              <a:t>再教育 </a:t>
            </a:r>
            <a:endParaRPr lang="en-US" altLang="ja-JP" dirty="0"/>
          </a:p>
          <a:p>
            <a:pPr eaLnBrk="1" fontAlgn="auto" hangingPunct="1">
              <a:spcAft>
                <a:spcPts val="0"/>
              </a:spcAft>
              <a:defRPr/>
            </a:pPr>
            <a:r>
              <a:rPr lang="ja-JP" altLang="en-US" dirty="0"/>
              <a:t>被ばく管理 </a:t>
            </a:r>
            <a:endParaRPr lang="en-US" altLang="ja-JP" dirty="0"/>
          </a:p>
          <a:p>
            <a:pPr eaLnBrk="1" fontAlgn="auto" hangingPunct="1">
              <a:spcAft>
                <a:spcPts val="0"/>
              </a:spcAft>
              <a:defRPr/>
            </a:pPr>
            <a:r>
              <a:rPr lang="ja-JP" altLang="en-US" dirty="0"/>
              <a:t>放射線健診 </a:t>
            </a:r>
            <a:endParaRPr lang="en-US" altLang="ja-JP" dirty="0"/>
          </a:p>
          <a:p>
            <a:pPr eaLnBrk="1" fontAlgn="auto" hangingPunct="1">
              <a:spcAft>
                <a:spcPts val="0"/>
              </a:spcAft>
              <a:defRPr/>
            </a:pPr>
            <a:r>
              <a:rPr lang="ja-JP" altLang="en-US" dirty="0"/>
              <a:t>ガラスバッジ </a:t>
            </a:r>
          </a:p>
        </p:txBody>
      </p:sp>
      <p:sp>
        <p:nvSpPr>
          <p:cNvPr id="4" name="右矢印 3"/>
          <p:cNvSpPr/>
          <p:nvPr/>
        </p:nvSpPr>
        <p:spPr>
          <a:xfrm>
            <a:off x="3708400" y="3357563"/>
            <a:ext cx="503238" cy="93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7109" name="テキスト ボックス 4"/>
          <p:cNvSpPr txBox="1">
            <a:spLocks noChangeArrowheads="1"/>
          </p:cNvSpPr>
          <p:nvPr/>
        </p:nvSpPr>
        <p:spPr bwMode="auto">
          <a:xfrm>
            <a:off x="4356100" y="3644900"/>
            <a:ext cx="4464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en-US" altLang="ja-JP" sz="2800" b="1" u="sng">
                <a:latin typeface="Calibri" pitchFamily="34" charset="0"/>
              </a:rPr>
              <a:t>X</a:t>
            </a:r>
            <a:r>
              <a:rPr lang="ja-JP" altLang="en-US" sz="2800" b="1" u="sng">
                <a:latin typeface="Calibri" pitchFamily="34" charset="0"/>
              </a:rPr>
              <a:t>線発生装置の種類</a:t>
            </a:r>
            <a:endParaRPr lang="en-US" altLang="ja-JP" sz="2800" b="1" u="sng">
              <a:latin typeface="Calibri" pitchFamily="34" charset="0"/>
            </a:endParaRPr>
          </a:p>
          <a:p>
            <a:pPr eaLnBrk="1" hangingPunct="1">
              <a:spcBef>
                <a:spcPct val="0"/>
              </a:spcBef>
              <a:buClrTx/>
              <a:buSzTx/>
              <a:buFontTx/>
              <a:buNone/>
            </a:pPr>
            <a:r>
              <a:rPr lang="ja-JP" altLang="en-US" sz="2800">
                <a:latin typeface="Calibri" pitchFamily="34" charset="0"/>
              </a:rPr>
              <a:t>によっては、大幅に免除される項目があります。</a:t>
            </a:r>
            <a:endParaRPr lang="en-US" altLang="ja-JP" sz="2800">
              <a:latin typeface="Calibri" pitchFamily="34" charset="0"/>
            </a:endParaRPr>
          </a:p>
        </p:txBody>
      </p:sp>
      <p:sp>
        <p:nvSpPr>
          <p:cNvPr id="6" name="正方形/長方形 5"/>
          <p:cNvSpPr>
            <a:spLocks noChangeArrowheads="1"/>
          </p:cNvSpPr>
          <p:nvPr/>
        </p:nvSpPr>
        <p:spPr bwMode="auto">
          <a:xfrm>
            <a:off x="4716463" y="2349500"/>
            <a:ext cx="3743325" cy="544513"/>
          </a:xfrm>
          <a:prstGeom prst="rect">
            <a:avLst/>
          </a:prstGeom>
          <a:solidFill>
            <a:schemeClr val="tx1"/>
          </a:solidFill>
          <a:ln w="25400" algn="ctr">
            <a:solidFill>
              <a:srgbClr val="AAFFFF"/>
            </a:solidFill>
            <a:miter lim="800000"/>
            <a:headEnd/>
            <a:tailEnd/>
          </a:ln>
        </p:spPr>
        <p:txBody>
          <a:bodyPr>
            <a:spAutoFit/>
          </a:bodyPr>
          <a:lstStyle/>
          <a:p>
            <a:pPr eaLnBrk="1" fontAlgn="auto" hangingPunct="1">
              <a:spcBef>
                <a:spcPts val="0"/>
              </a:spcBef>
              <a:spcAft>
                <a:spcPts val="0"/>
              </a:spcAft>
              <a:defRPr/>
            </a:pPr>
            <a:r>
              <a:rPr lang="en-US" altLang="ja-JP" sz="2800" dirty="0">
                <a:solidFill>
                  <a:schemeClr val="dk1"/>
                </a:solidFill>
                <a:latin typeface="+mn-lt"/>
                <a:ea typeface="+mn-ea"/>
              </a:rPr>
              <a:t>X-A</a:t>
            </a:r>
            <a:r>
              <a:rPr lang="ja-JP" altLang="en-US" sz="2800" dirty="0">
                <a:solidFill>
                  <a:schemeClr val="dk1"/>
                </a:solidFill>
                <a:latin typeface="+mn-lt"/>
                <a:ea typeface="+mn-ea"/>
              </a:rPr>
              <a:t>もしくは</a:t>
            </a:r>
            <a:r>
              <a:rPr lang="en-US" altLang="ja-JP" sz="2800" dirty="0">
                <a:solidFill>
                  <a:schemeClr val="dk1"/>
                </a:solidFill>
                <a:latin typeface="+mn-lt"/>
                <a:ea typeface="+mn-ea"/>
              </a:rPr>
              <a:t>X-B</a:t>
            </a:r>
            <a:r>
              <a:rPr lang="ja-JP" altLang="en-US" sz="2800" dirty="0">
                <a:solidFill>
                  <a:schemeClr val="dk1"/>
                </a:solidFill>
                <a:latin typeface="+mn-lt"/>
                <a:ea typeface="+mn-ea"/>
              </a:rPr>
              <a:t>の装置</a:t>
            </a:r>
          </a:p>
        </p:txBody>
      </p:sp>
      <p:cxnSp>
        <p:nvCxnSpPr>
          <p:cNvPr id="8" name="直線矢印コネクタ 7"/>
          <p:cNvCxnSpPr>
            <a:endCxn id="6" idx="2"/>
          </p:cNvCxnSpPr>
          <p:nvPr/>
        </p:nvCxnSpPr>
        <p:spPr>
          <a:xfrm flipV="1">
            <a:off x="6259513" y="2906713"/>
            <a:ext cx="328612" cy="773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8313" y="908720"/>
            <a:ext cx="5603875" cy="584200"/>
          </a:xfrm>
          <a:prstGeom prst="rect">
            <a:avLst/>
          </a:prstGeom>
          <a:noFill/>
        </p:spPr>
        <p:txBody>
          <a:bodyPr wrap="none">
            <a:spAutoFit/>
          </a:bodyPr>
          <a:lstStyle/>
          <a:p>
            <a:pPr eaLnBrk="1" hangingPunct="1">
              <a:defRPr/>
            </a:pPr>
            <a:r>
              <a:rPr lang="en-US" altLang="ja-JP" sz="3200" u="sng" dirty="0" err="1">
                <a:latin typeface="+mj-lt"/>
                <a:ea typeface="+mj-ea"/>
              </a:rPr>
              <a:t>Bq</a:t>
            </a:r>
            <a:r>
              <a:rPr lang="en-US" altLang="ja-JP" sz="3200" u="sng" dirty="0">
                <a:latin typeface="+mj-lt"/>
                <a:ea typeface="+mj-ea"/>
              </a:rPr>
              <a:t>(</a:t>
            </a:r>
            <a:r>
              <a:rPr lang="ja-JP" altLang="en-US" sz="3200" u="sng" dirty="0">
                <a:latin typeface="+mj-lt"/>
                <a:ea typeface="+mj-ea"/>
              </a:rPr>
              <a:t>ベクレル</a:t>
            </a:r>
            <a:r>
              <a:rPr lang="en-US" altLang="ja-JP" sz="3200" u="sng" dirty="0">
                <a:latin typeface="+mj-lt"/>
                <a:ea typeface="+mj-ea"/>
              </a:rPr>
              <a:t>)</a:t>
            </a:r>
            <a:r>
              <a:rPr lang="ja-JP" altLang="en-US" sz="3200" u="sng" dirty="0">
                <a:latin typeface="+mj-lt"/>
                <a:ea typeface="+mj-ea"/>
              </a:rPr>
              <a:t>：　</a:t>
            </a:r>
            <a:r>
              <a:rPr lang="en-US" altLang="ja-JP" sz="3200" u="sng" dirty="0">
                <a:latin typeface="+mj-lt"/>
                <a:ea typeface="+mj-ea"/>
              </a:rPr>
              <a:t>1</a:t>
            </a:r>
            <a:r>
              <a:rPr lang="ja-JP" altLang="en-US" sz="3200" u="sng" dirty="0">
                <a:latin typeface="+mj-lt"/>
                <a:ea typeface="+mj-ea"/>
              </a:rPr>
              <a:t>秒間の壊変数</a:t>
            </a:r>
            <a:endParaRPr lang="en-US" altLang="ja-JP" sz="3200" u="sng" dirty="0">
              <a:latin typeface="+mj-lt"/>
              <a:ea typeface="+mj-ea"/>
            </a:endParaRPr>
          </a:p>
        </p:txBody>
      </p:sp>
      <p:sp>
        <p:nvSpPr>
          <p:cNvPr id="6" name="テキスト ボックス 5"/>
          <p:cNvSpPr txBox="1"/>
          <p:nvPr/>
        </p:nvSpPr>
        <p:spPr>
          <a:xfrm>
            <a:off x="827088" y="2826420"/>
            <a:ext cx="7921625" cy="646112"/>
          </a:xfrm>
          <a:prstGeom prst="rect">
            <a:avLst/>
          </a:prstGeom>
          <a:noFill/>
        </p:spPr>
        <p:txBody>
          <a:bodyPr>
            <a:spAutoFit/>
          </a:bodyPr>
          <a:lstStyle/>
          <a:p>
            <a:pPr eaLnBrk="1" hangingPunct="1">
              <a:defRPr/>
            </a:pPr>
            <a:r>
              <a:rPr lang="ja-JP" altLang="en-US" sz="1800" dirty="0">
                <a:latin typeface="+mj-lt"/>
                <a:ea typeface="+mj-ea"/>
              </a:rPr>
              <a:t>（注）　多くの核種は１壊変につき複数の放射線を放出するため、</a:t>
            </a:r>
            <a:endParaRPr lang="en-US" altLang="ja-JP" sz="1800" dirty="0">
              <a:latin typeface="+mj-lt"/>
              <a:ea typeface="+mj-ea"/>
            </a:endParaRPr>
          </a:p>
          <a:p>
            <a:pPr eaLnBrk="1" hangingPunct="1">
              <a:defRPr/>
            </a:pPr>
            <a:r>
              <a:rPr lang="ja-JP" altLang="en-US" sz="1800" dirty="0">
                <a:latin typeface="+mj-lt"/>
                <a:ea typeface="+mj-ea"/>
              </a:rPr>
              <a:t>放出される放射線の数と</a:t>
            </a:r>
            <a:r>
              <a:rPr lang="en-US" altLang="ja-JP" sz="1800" dirty="0" err="1">
                <a:latin typeface="+mj-lt"/>
                <a:ea typeface="+mj-ea"/>
              </a:rPr>
              <a:t>Bq</a:t>
            </a:r>
            <a:r>
              <a:rPr lang="ja-JP" altLang="en-US" sz="1800" dirty="0">
                <a:latin typeface="+mj-lt"/>
                <a:ea typeface="+mj-ea"/>
              </a:rPr>
              <a:t>は（比例はしますが）一致しないことがあります。</a:t>
            </a:r>
            <a:endParaRPr lang="en-US" altLang="ja-JP" sz="1800" dirty="0">
              <a:latin typeface="+mj-lt"/>
              <a:ea typeface="+mj-ea"/>
            </a:endParaRPr>
          </a:p>
        </p:txBody>
      </p:sp>
      <p:sp>
        <p:nvSpPr>
          <p:cNvPr id="10" name="テキスト ボックス 9"/>
          <p:cNvSpPr txBox="1"/>
          <p:nvPr/>
        </p:nvSpPr>
        <p:spPr>
          <a:xfrm>
            <a:off x="827088" y="2062832"/>
            <a:ext cx="8302625" cy="460375"/>
          </a:xfrm>
          <a:prstGeom prst="rect">
            <a:avLst/>
          </a:prstGeom>
          <a:noFill/>
        </p:spPr>
        <p:txBody>
          <a:bodyPr>
            <a:spAutoFit/>
          </a:bodyPr>
          <a:lstStyle/>
          <a:p>
            <a:pPr eaLnBrk="1" hangingPunct="1">
              <a:defRPr/>
            </a:pPr>
            <a:r>
              <a:rPr lang="ja-JP" altLang="en-US" dirty="0">
                <a:latin typeface="+mj-lt"/>
                <a:ea typeface="+mj-ea"/>
              </a:rPr>
              <a:t>放射性同位体の量を、１秒当たりの壊変回数で表す単位です。</a:t>
            </a:r>
            <a:endParaRPr lang="en-US" altLang="ja-JP" dirty="0">
              <a:latin typeface="+mj-lt"/>
              <a:ea typeface="+mj-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idx="4294967295"/>
          </p:nvPr>
        </p:nvSpPr>
        <p:spPr/>
        <p:txBody>
          <a:bodyPr/>
          <a:lstStyle/>
          <a:p>
            <a:pPr eaLnBrk="1" hangingPunct="1">
              <a:defRPr/>
            </a:pPr>
            <a:r>
              <a:rPr lang="en-US" altLang="ja-JP" dirty="0">
                <a:effectLst/>
              </a:rPr>
              <a:t>X</a:t>
            </a:r>
            <a:r>
              <a:rPr lang="ja-JP" altLang="en-US" dirty="0">
                <a:effectLst/>
              </a:rPr>
              <a:t>線を農学部で使用するには</a:t>
            </a:r>
            <a:r>
              <a:rPr lang="en-US" altLang="ja-JP" dirty="0">
                <a:effectLst/>
              </a:rPr>
              <a:t>…</a:t>
            </a:r>
            <a:endParaRPr lang="ja-JP" altLang="en-US" dirty="0">
              <a:effectLst/>
            </a:endParaRPr>
          </a:p>
        </p:txBody>
      </p:sp>
      <p:sp>
        <p:nvSpPr>
          <p:cNvPr id="3" name="コンテンツ プレースホルダ 2"/>
          <p:cNvSpPr>
            <a:spLocks noGrp="1"/>
          </p:cNvSpPr>
          <p:nvPr>
            <p:ph idx="4294967295"/>
          </p:nvPr>
        </p:nvSpPr>
        <p:spPr>
          <a:xfrm>
            <a:off x="395288" y="1628775"/>
            <a:ext cx="3313112" cy="4824413"/>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90000"/>
              </a:lnSpc>
              <a:buFont typeface="Arial" charset="0"/>
              <a:buNone/>
              <a:defRPr/>
            </a:pPr>
            <a:r>
              <a:rPr lang="ja-JP" altLang="en-US">
                <a:solidFill>
                  <a:srgbClr val="000000"/>
                </a:solidFill>
              </a:rPr>
              <a:t>１．登録申請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２．全学講習会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３．部局講習会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４．装置教育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５．再教育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６．被ばく管理 </a:t>
            </a:r>
            <a:endParaRPr lang="en-US" altLang="ja-JP">
              <a:solidFill>
                <a:srgbClr val="000000"/>
              </a:solidFill>
            </a:endParaRPr>
          </a:p>
          <a:p>
            <a:pPr eaLnBrk="1" hangingPunct="1">
              <a:lnSpc>
                <a:spcPct val="90000"/>
              </a:lnSpc>
              <a:buFont typeface="Arial" charset="0"/>
              <a:buNone/>
              <a:defRPr/>
            </a:pPr>
            <a:r>
              <a:rPr lang="ja-JP" altLang="en-US">
                <a:solidFill>
                  <a:srgbClr val="000000"/>
                </a:solidFill>
              </a:rPr>
              <a:t>７．放射線健診 </a:t>
            </a:r>
          </a:p>
          <a:p>
            <a:pPr eaLnBrk="1" hangingPunct="1">
              <a:lnSpc>
                <a:spcPct val="90000"/>
              </a:lnSpc>
              <a:buFont typeface="Arial" charset="0"/>
              <a:buNone/>
              <a:defRPr/>
            </a:pPr>
            <a:r>
              <a:rPr lang="ja-JP" altLang="en-US">
                <a:solidFill>
                  <a:srgbClr val="000000"/>
                </a:solidFill>
              </a:rPr>
              <a:t>　　</a:t>
            </a:r>
            <a:r>
              <a:rPr lang="en-US" altLang="ja-JP">
                <a:solidFill>
                  <a:srgbClr val="000000"/>
                </a:solidFill>
              </a:rPr>
              <a:t>(</a:t>
            </a:r>
            <a:r>
              <a:rPr lang="ja-JP" altLang="en-US">
                <a:solidFill>
                  <a:srgbClr val="000000"/>
                </a:solidFill>
              </a:rPr>
              <a:t>使用前・定期</a:t>
            </a:r>
            <a:r>
              <a:rPr lang="en-US" altLang="ja-JP">
                <a:solidFill>
                  <a:srgbClr val="000000"/>
                </a:solidFill>
              </a:rPr>
              <a:t>)</a:t>
            </a:r>
          </a:p>
          <a:p>
            <a:pPr eaLnBrk="1" hangingPunct="1">
              <a:lnSpc>
                <a:spcPct val="90000"/>
              </a:lnSpc>
              <a:buFont typeface="Arial" charset="0"/>
              <a:buNone/>
              <a:defRPr/>
            </a:pPr>
            <a:r>
              <a:rPr lang="ja-JP" altLang="en-US">
                <a:solidFill>
                  <a:srgbClr val="000000"/>
                </a:solidFill>
              </a:rPr>
              <a:t>８．ガラスバッジ </a:t>
            </a:r>
          </a:p>
        </p:txBody>
      </p:sp>
      <p:sp>
        <p:nvSpPr>
          <p:cNvPr id="4" name="右矢印 3"/>
          <p:cNvSpPr/>
          <p:nvPr/>
        </p:nvSpPr>
        <p:spPr>
          <a:xfrm>
            <a:off x="3708400" y="3500438"/>
            <a:ext cx="503238" cy="93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 name="正方形/長方形 5"/>
          <p:cNvSpPr/>
          <p:nvPr/>
        </p:nvSpPr>
        <p:spPr>
          <a:xfrm>
            <a:off x="4067175" y="4724400"/>
            <a:ext cx="4892675" cy="54451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altLang="ja-JP" sz="2800">
                <a:solidFill>
                  <a:srgbClr val="000000"/>
                </a:solidFill>
              </a:rPr>
              <a:t>X-A</a:t>
            </a:r>
            <a:r>
              <a:rPr lang="ja-JP" altLang="en-US" sz="2800">
                <a:solidFill>
                  <a:srgbClr val="000000"/>
                </a:solidFill>
              </a:rPr>
              <a:t>、</a:t>
            </a:r>
            <a:r>
              <a:rPr lang="en-US" altLang="ja-JP" sz="2800">
                <a:solidFill>
                  <a:srgbClr val="000000"/>
                </a:solidFill>
              </a:rPr>
              <a:t>X-B</a:t>
            </a:r>
            <a:r>
              <a:rPr lang="ja-JP" altLang="en-US" sz="2800">
                <a:solidFill>
                  <a:srgbClr val="000000"/>
                </a:solidFill>
              </a:rPr>
              <a:t>装置のみ使用の場合</a:t>
            </a:r>
          </a:p>
        </p:txBody>
      </p:sp>
      <p:sp>
        <p:nvSpPr>
          <p:cNvPr id="2" name="正方形/長方形 5"/>
          <p:cNvSpPr/>
          <p:nvPr/>
        </p:nvSpPr>
        <p:spPr>
          <a:xfrm>
            <a:off x="4356100" y="3284538"/>
            <a:ext cx="3567113" cy="54451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altLang="ja-JP" sz="2800">
                <a:solidFill>
                  <a:srgbClr val="000000"/>
                </a:solidFill>
              </a:rPr>
              <a:t>X-D</a:t>
            </a:r>
            <a:r>
              <a:rPr lang="ja-JP" altLang="en-US" sz="2800">
                <a:solidFill>
                  <a:srgbClr val="000000"/>
                </a:solidFill>
              </a:rPr>
              <a:t>の装置使用の場合</a:t>
            </a:r>
          </a:p>
        </p:txBody>
      </p:sp>
      <p:sp>
        <p:nvSpPr>
          <p:cNvPr id="49159" name="テキスト ボックス 4"/>
          <p:cNvSpPr txBox="1">
            <a:spLocks noChangeArrowheads="1"/>
          </p:cNvSpPr>
          <p:nvPr/>
        </p:nvSpPr>
        <p:spPr bwMode="auto">
          <a:xfrm>
            <a:off x="4427538" y="3860800"/>
            <a:ext cx="442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a:latin typeface="Calibri" pitchFamily="34" charset="0"/>
              </a:rPr>
              <a:t>今までと同様に１～８が必要</a:t>
            </a:r>
          </a:p>
        </p:txBody>
      </p:sp>
      <p:sp>
        <p:nvSpPr>
          <p:cNvPr id="49160" name="テキスト ボックス 4"/>
          <p:cNvSpPr txBox="1">
            <a:spLocks noChangeArrowheads="1"/>
          </p:cNvSpPr>
          <p:nvPr/>
        </p:nvSpPr>
        <p:spPr bwMode="auto">
          <a:xfrm>
            <a:off x="4427538" y="530066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a:latin typeface="Calibri" pitchFamily="34" charset="0"/>
              </a:rPr>
              <a:t>５～８は免除</a:t>
            </a:r>
          </a:p>
        </p:txBody>
      </p:sp>
      <p:sp>
        <p:nvSpPr>
          <p:cNvPr id="49161" name="テキスト ボックス 4"/>
          <p:cNvSpPr txBox="1">
            <a:spLocks noChangeArrowheads="1"/>
          </p:cNvSpPr>
          <p:nvPr/>
        </p:nvSpPr>
        <p:spPr bwMode="auto">
          <a:xfrm>
            <a:off x="4284663" y="1844675"/>
            <a:ext cx="4537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b="1" u="sng">
                <a:latin typeface="Calibri" pitchFamily="34" charset="0"/>
              </a:rPr>
              <a:t>装置の種類によっては、免除</a:t>
            </a:r>
          </a:p>
          <a:p>
            <a:pPr eaLnBrk="1" hangingPunct="1">
              <a:spcBef>
                <a:spcPct val="0"/>
              </a:spcBef>
              <a:buClrTx/>
              <a:buSzTx/>
              <a:buFontTx/>
              <a:buNone/>
            </a:pPr>
            <a:r>
              <a:rPr lang="ja-JP" altLang="en-US" sz="2800" b="1" u="sng">
                <a:latin typeface="Calibri" pitchFamily="34" charset="0"/>
              </a:rPr>
              <a:t>される項目があります。</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685800" y="44624"/>
            <a:ext cx="7772400" cy="1143000"/>
          </a:xfrm>
        </p:spPr>
        <p:txBody>
          <a:bodyPr/>
          <a:lstStyle/>
          <a:p>
            <a:pPr eaLnBrk="1" hangingPunct="1">
              <a:defRPr/>
            </a:pPr>
            <a:r>
              <a:rPr lang="ja-JP" altLang="en-US" dirty="0">
                <a:effectLst/>
              </a:rPr>
              <a:t>登録申請</a:t>
            </a:r>
          </a:p>
        </p:txBody>
      </p:sp>
      <p:sp>
        <p:nvSpPr>
          <p:cNvPr id="51203" name="コンテンツ プレースホルダ 2"/>
          <p:cNvSpPr>
            <a:spLocks noGrp="1"/>
          </p:cNvSpPr>
          <p:nvPr>
            <p:ph idx="1"/>
          </p:nvPr>
        </p:nvSpPr>
        <p:spPr>
          <a:xfrm>
            <a:off x="457200" y="1600200"/>
            <a:ext cx="8218488" cy="4708525"/>
          </a:xfrm>
        </p:spPr>
        <p:txBody>
          <a:bodyPr/>
          <a:lstStyle/>
          <a:p>
            <a:pPr eaLnBrk="1" hangingPunct="1"/>
            <a:r>
              <a:rPr lang="ja-JP" altLang="en-US"/>
              <a:t>登録申請はこれまで通り、同じ書式で実施します。</a:t>
            </a:r>
            <a:endParaRPr lang="en-US" altLang="ja-JP"/>
          </a:p>
          <a:p>
            <a:pPr eaLnBrk="1" hangingPunct="1"/>
            <a:r>
              <a:rPr lang="en-US" altLang="ja-JP"/>
              <a:t>X-D</a:t>
            </a:r>
            <a:r>
              <a:rPr lang="ja-JP" altLang="en-US"/>
              <a:t>装置を使用する人はこれまでと同様です。登録はアイソトープ総合センターで管理されます。</a:t>
            </a:r>
            <a:endParaRPr lang="en-US" altLang="ja-JP"/>
          </a:p>
          <a:p>
            <a:pPr eaLnBrk="1" hangingPunct="1"/>
            <a:r>
              <a:rPr lang="en-US" altLang="ja-JP"/>
              <a:t>X-A</a:t>
            </a:r>
            <a:r>
              <a:rPr lang="ja-JP" altLang="en-US"/>
              <a:t>、</a:t>
            </a:r>
            <a:r>
              <a:rPr lang="en-US" altLang="ja-JP"/>
              <a:t>X-B</a:t>
            </a:r>
            <a:r>
              <a:rPr lang="ja-JP" altLang="en-US"/>
              <a:t>装置のみを使用する人の申請方法</a:t>
            </a:r>
          </a:p>
          <a:p>
            <a:pPr eaLnBrk="1" hangingPunct="1">
              <a:buFont typeface="Arial" pitchFamily="34" charset="0"/>
              <a:buNone/>
            </a:pPr>
            <a:r>
              <a:rPr lang="ja-JP" altLang="en-US"/>
              <a:t>　（用紙や書き方）はおおよそ同様です。登録は環境安全本部で管理されます。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a:xfrm>
            <a:off x="684213" y="44624"/>
            <a:ext cx="7772400" cy="1143000"/>
          </a:xfrm>
        </p:spPr>
        <p:txBody>
          <a:bodyPr/>
          <a:lstStyle/>
          <a:p>
            <a:pPr eaLnBrk="1" hangingPunct="1">
              <a:defRPr/>
            </a:pPr>
            <a:r>
              <a:rPr lang="ja-JP" altLang="en-US" dirty="0">
                <a:effectLst/>
              </a:rPr>
              <a:t>講習会・教育</a:t>
            </a:r>
          </a:p>
        </p:txBody>
      </p:sp>
      <p:sp>
        <p:nvSpPr>
          <p:cNvPr id="53251" name="コンテンツ プレースホルダ 3"/>
          <p:cNvSpPr>
            <a:spLocks noGrp="1"/>
          </p:cNvSpPr>
          <p:nvPr>
            <p:ph idx="1"/>
          </p:nvPr>
        </p:nvSpPr>
        <p:spPr>
          <a:xfrm>
            <a:off x="323850" y="1412875"/>
            <a:ext cx="8496300" cy="4683125"/>
          </a:xfrm>
        </p:spPr>
        <p:txBody>
          <a:bodyPr/>
          <a:lstStyle/>
          <a:p>
            <a:pPr eaLnBrk="1" hangingPunct="1"/>
            <a:r>
              <a:rPr lang="en-US" altLang="ja-JP"/>
              <a:t>X</a:t>
            </a:r>
            <a:r>
              <a:rPr lang="ja-JP" altLang="en-US"/>
              <a:t>線使用のためには教育を</a:t>
            </a:r>
            <a:r>
              <a:rPr lang="en-US" altLang="ja-JP"/>
              <a:t>3</a:t>
            </a:r>
            <a:r>
              <a:rPr lang="ja-JP" altLang="en-US"/>
              <a:t>つ受ける必要がある。</a:t>
            </a:r>
            <a:endParaRPr lang="en-US" altLang="ja-JP"/>
          </a:p>
          <a:p>
            <a:pPr lvl="1" eaLnBrk="1" hangingPunct="1"/>
            <a:r>
              <a:rPr lang="ja-JP" altLang="en-US"/>
              <a:t>全学講習会（</a:t>
            </a:r>
            <a:r>
              <a:rPr lang="en-US" altLang="ja-JP"/>
              <a:t>X</a:t>
            </a:r>
            <a:r>
              <a:rPr lang="ja-JP" altLang="en-US"/>
              <a:t>線コース  </a:t>
            </a:r>
            <a:r>
              <a:rPr lang="en-US" altLang="ja-JP"/>
              <a:t>or  RIX</a:t>
            </a:r>
            <a:r>
              <a:rPr lang="ja-JP" altLang="en-US"/>
              <a:t>コース）</a:t>
            </a:r>
            <a:endParaRPr lang="en-US" altLang="ja-JP"/>
          </a:p>
          <a:p>
            <a:pPr lvl="1" eaLnBrk="1" hangingPunct="1"/>
            <a:r>
              <a:rPr lang="ja-JP" altLang="en-US"/>
              <a:t>部局講習会（本講習会）</a:t>
            </a:r>
            <a:endParaRPr lang="en-US" altLang="ja-JP"/>
          </a:p>
          <a:p>
            <a:pPr lvl="1" eaLnBrk="1" hangingPunct="1"/>
            <a:r>
              <a:rPr lang="ja-JP" altLang="en-US"/>
              <a:t>装置教育（各装置に関する教育）</a:t>
            </a:r>
            <a:endParaRPr lang="en-US" altLang="ja-JP"/>
          </a:p>
          <a:p>
            <a:pPr eaLnBrk="1" hangingPunct="1"/>
            <a:endParaRPr lang="en-US" altLang="ja-JP"/>
          </a:p>
          <a:p>
            <a:pPr eaLnBrk="1" hangingPunct="1"/>
            <a:r>
              <a:rPr lang="ja-JP" altLang="en-US"/>
              <a:t>再教育は、</a:t>
            </a:r>
            <a:r>
              <a:rPr lang="en-US" altLang="ja-JP"/>
              <a:t>X-D</a:t>
            </a:r>
            <a:r>
              <a:rPr lang="ja-JP" altLang="en-US"/>
              <a:t>のみ必要です。</a:t>
            </a:r>
            <a:r>
              <a:rPr lang="en-US" altLang="ja-JP"/>
              <a:t>X-A,X-B</a:t>
            </a:r>
            <a:r>
              <a:rPr lang="ja-JP" altLang="en-US"/>
              <a:t>のみ</a:t>
            </a:r>
          </a:p>
          <a:p>
            <a:pPr eaLnBrk="1" hangingPunct="1">
              <a:buFont typeface="Arial" pitchFamily="34" charset="0"/>
              <a:buNone/>
            </a:pPr>
            <a:r>
              <a:rPr lang="ja-JP" altLang="en-US"/>
              <a:t>　使用する人は再教育の必要がありません。</a:t>
            </a:r>
            <a:endParaRPr lang="en-US" altLang="ja-JP"/>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1143000"/>
          </a:xfrm>
        </p:spPr>
        <p:txBody>
          <a:bodyPr>
            <a:normAutofit fontScale="90000"/>
          </a:bodyPr>
          <a:lstStyle/>
          <a:p>
            <a:pPr eaLnBrk="1" hangingPunct="1">
              <a:defRPr/>
            </a:pPr>
            <a:r>
              <a:rPr lang="ja-JP" altLang="en-US" sz="4000" dirty="0">
                <a:effectLst/>
              </a:rPr>
              <a:t>被ばく管理・放射線健診・ガラスバッジ </a:t>
            </a:r>
          </a:p>
        </p:txBody>
      </p:sp>
      <p:sp>
        <p:nvSpPr>
          <p:cNvPr id="55299" name="コンテンツ プレースホルダ 2"/>
          <p:cNvSpPr>
            <a:spLocks noGrp="1"/>
          </p:cNvSpPr>
          <p:nvPr>
            <p:ph idx="1"/>
          </p:nvPr>
        </p:nvSpPr>
        <p:spPr>
          <a:xfrm>
            <a:off x="468313" y="2420938"/>
            <a:ext cx="8156575" cy="3097212"/>
          </a:xfrm>
        </p:spPr>
        <p:txBody>
          <a:bodyPr/>
          <a:lstStyle/>
          <a:p>
            <a:pPr eaLnBrk="1" hangingPunct="1"/>
            <a:r>
              <a:rPr lang="ja-JP" altLang="en-US"/>
              <a:t>健康管理に関する項目は、</a:t>
            </a:r>
            <a:r>
              <a:rPr lang="en-US" altLang="ja-JP"/>
              <a:t>	</a:t>
            </a:r>
          </a:p>
          <a:p>
            <a:pPr lvl="1" eaLnBrk="1" hangingPunct="1"/>
            <a:r>
              <a:rPr lang="en-US" altLang="ja-JP"/>
              <a:t>X-D</a:t>
            </a:r>
            <a:r>
              <a:rPr lang="ja-JP" altLang="en-US"/>
              <a:t>を使用する人はこれまで同様です。</a:t>
            </a:r>
            <a:endParaRPr lang="en-US" altLang="ja-JP"/>
          </a:p>
          <a:p>
            <a:pPr lvl="1" eaLnBrk="1" hangingPunct="1"/>
            <a:r>
              <a:rPr lang="en-US" altLang="ja-JP"/>
              <a:t>X-A,X-B</a:t>
            </a:r>
            <a:r>
              <a:rPr lang="ja-JP" altLang="en-US"/>
              <a:t>のみを使用する人は実施する必要はありません。</a:t>
            </a:r>
            <a:endParaRPr lang="en-US" altLang="ja-JP"/>
          </a:p>
          <a:p>
            <a:pPr eaLnBrk="1" hangingPunct="1">
              <a:buFont typeface="Arial" pitchFamily="34" charset="0"/>
              <a:buNone/>
            </a:pPr>
            <a:endParaRPr lang="en-US" altLang="ja-JP"/>
          </a:p>
          <a:p>
            <a:pPr eaLnBrk="1" hangingPunct="1"/>
            <a:endParaRPr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107950" y="765175"/>
            <a:ext cx="8829675" cy="395922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44450"/>
            <a:ext cx="531495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テキスト ボックス 4"/>
          <p:cNvSpPr txBox="1">
            <a:spLocks noChangeArrowheads="1"/>
          </p:cNvSpPr>
          <p:nvPr/>
        </p:nvSpPr>
        <p:spPr bwMode="auto">
          <a:xfrm>
            <a:off x="6011863" y="620713"/>
            <a:ext cx="2339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400">
                <a:latin typeface="Calibri" pitchFamily="34" charset="0"/>
              </a:rPr>
              <a:t>問合せ先は。。。</a:t>
            </a:r>
            <a:endParaRPr lang="en-US" altLang="ja-JP" sz="2400">
              <a:latin typeface="Calibri" pitchFamily="34" charset="0"/>
            </a:endParaRPr>
          </a:p>
          <a:p>
            <a:pPr eaLnBrk="1" hangingPunct="1">
              <a:spcBef>
                <a:spcPct val="0"/>
              </a:spcBef>
              <a:buClrTx/>
              <a:buSzTx/>
              <a:buFontTx/>
              <a:buNone/>
            </a:pPr>
            <a:r>
              <a:rPr lang="ja-JP" altLang="en-US" sz="2400">
                <a:latin typeface="Calibri" pitchFamily="34" charset="0"/>
              </a:rPr>
              <a:t>環境安全管理室</a:t>
            </a:r>
            <a:endParaRPr lang="en-US" altLang="ja-JP" sz="2400">
              <a:latin typeface="Calibri" pitchFamily="34" charset="0"/>
            </a:endParaRPr>
          </a:p>
          <a:p>
            <a:pPr eaLnBrk="1" hangingPunct="1">
              <a:spcBef>
                <a:spcPct val="0"/>
              </a:spcBef>
              <a:buClrTx/>
              <a:buSzTx/>
              <a:buFontTx/>
              <a:buNone/>
            </a:pPr>
            <a:r>
              <a:rPr lang="ja-JP" altLang="en-US" sz="2400">
                <a:latin typeface="Calibri" pitchFamily="34" charset="0"/>
              </a:rPr>
              <a:t>もしくは</a:t>
            </a:r>
            <a:endParaRPr lang="en-US" altLang="ja-JP" sz="2400">
              <a:latin typeface="Calibri" pitchFamily="34" charset="0"/>
            </a:endParaRPr>
          </a:p>
          <a:p>
            <a:pPr eaLnBrk="1" hangingPunct="1">
              <a:spcBef>
                <a:spcPct val="0"/>
              </a:spcBef>
              <a:buClrTx/>
              <a:buSzTx/>
              <a:buFontTx/>
              <a:buNone/>
            </a:pPr>
            <a:r>
              <a:rPr lang="en-US" altLang="ja-JP" sz="2400">
                <a:latin typeface="Calibri" pitchFamily="34" charset="0"/>
              </a:rPr>
              <a:t>RI</a:t>
            </a:r>
            <a:r>
              <a:rPr lang="ja-JP" altLang="en-US" sz="2400">
                <a:latin typeface="Calibri" pitchFamily="34" charset="0"/>
              </a:rPr>
              <a:t>管理室へ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3850" y="333375"/>
            <a:ext cx="6067425" cy="585788"/>
          </a:xfrm>
          <a:prstGeom prst="rect">
            <a:avLst/>
          </a:prstGeom>
          <a:noFill/>
        </p:spPr>
        <p:txBody>
          <a:bodyPr wrap="none">
            <a:spAutoFit/>
          </a:bodyPr>
          <a:lstStyle/>
          <a:p>
            <a:pPr eaLnBrk="1" hangingPunct="1">
              <a:defRPr/>
            </a:pPr>
            <a:r>
              <a:rPr lang="en-US" altLang="ja-JP" sz="3200" u="sng" dirty="0" err="1">
                <a:latin typeface="+mj-lt"/>
                <a:ea typeface="+mj-ea"/>
              </a:rPr>
              <a:t>Sv</a:t>
            </a:r>
            <a:r>
              <a:rPr lang="en-US" altLang="ja-JP" sz="3200" u="sng" dirty="0">
                <a:latin typeface="+mj-lt"/>
                <a:ea typeface="+mj-ea"/>
              </a:rPr>
              <a:t>(</a:t>
            </a:r>
            <a:r>
              <a:rPr lang="ja-JP" altLang="en-US" sz="3200" u="sng" dirty="0">
                <a:latin typeface="+mj-lt"/>
                <a:ea typeface="+mj-ea"/>
              </a:rPr>
              <a:t>シーベルト</a:t>
            </a:r>
            <a:r>
              <a:rPr lang="en-US" altLang="ja-JP" sz="3200" u="sng" dirty="0">
                <a:latin typeface="+mj-lt"/>
                <a:ea typeface="+mj-ea"/>
              </a:rPr>
              <a:t>)</a:t>
            </a:r>
            <a:r>
              <a:rPr lang="ja-JP" altLang="en-US" sz="3200" u="sng" dirty="0">
                <a:latin typeface="+mj-lt"/>
                <a:ea typeface="+mj-ea"/>
              </a:rPr>
              <a:t>：　人体影響の指標</a:t>
            </a:r>
            <a:endParaRPr lang="en-US" altLang="ja-JP" sz="3200" u="sng" dirty="0">
              <a:latin typeface="+mj-lt"/>
              <a:ea typeface="+mj-ea"/>
            </a:endParaRPr>
          </a:p>
        </p:txBody>
      </p:sp>
      <p:sp>
        <p:nvSpPr>
          <p:cNvPr id="8" name="テキスト ボックス 7"/>
          <p:cNvSpPr txBox="1"/>
          <p:nvPr/>
        </p:nvSpPr>
        <p:spPr>
          <a:xfrm>
            <a:off x="482600" y="3195638"/>
            <a:ext cx="8240713" cy="1939925"/>
          </a:xfrm>
          <a:prstGeom prst="rect">
            <a:avLst/>
          </a:prstGeom>
          <a:noFill/>
        </p:spPr>
        <p:txBody>
          <a:bodyPr wrap="none">
            <a:spAutoFit/>
          </a:bodyPr>
          <a:lstStyle/>
          <a:p>
            <a:pPr eaLnBrk="1" hangingPunct="1">
              <a:defRPr/>
            </a:pPr>
            <a:r>
              <a:rPr lang="en-US" altLang="ja-JP" dirty="0" err="1"/>
              <a:t>Gy</a:t>
            </a:r>
            <a:r>
              <a:rPr lang="ja-JP" altLang="en-US" dirty="0"/>
              <a:t> </a:t>
            </a:r>
            <a:r>
              <a:rPr lang="en-US" altLang="ja-JP" dirty="0"/>
              <a:t>= J/kg </a:t>
            </a:r>
          </a:p>
          <a:p>
            <a:pPr eaLnBrk="1" hangingPunct="1">
              <a:defRPr/>
            </a:pPr>
            <a:endParaRPr lang="en-US" altLang="ja-JP" dirty="0"/>
          </a:p>
          <a:p>
            <a:pPr eaLnBrk="1" hangingPunct="1">
              <a:defRPr/>
            </a:pPr>
            <a:r>
              <a:rPr lang="en-US" altLang="ja-JP" dirty="0" err="1"/>
              <a:t>Sv</a:t>
            </a:r>
            <a:r>
              <a:rPr lang="ja-JP" altLang="en-US" dirty="0"/>
              <a:t>（等価線量）</a:t>
            </a:r>
            <a:r>
              <a:rPr lang="en-US" altLang="ja-JP" dirty="0"/>
              <a:t> = </a:t>
            </a:r>
            <a:r>
              <a:rPr lang="en-US" altLang="ja-JP" dirty="0" err="1"/>
              <a:t>Gy</a:t>
            </a:r>
            <a:r>
              <a:rPr lang="ja-JP" altLang="en-US" dirty="0"/>
              <a:t> </a:t>
            </a:r>
            <a:r>
              <a:rPr lang="en-US" altLang="ja-JP" dirty="0"/>
              <a:t>×</a:t>
            </a:r>
            <a:r>
              <a:rPr lang="ja-JP" altLang="en-US" dirty="0"/>
              <a:t>放射線加重係数</a:t>
            </a:r>
            <a:endParaRPr lang="en-US" altLang="ja-JP" dirty="0"/>
          </a:p>
          <a:p>
            <a:pPr eaLnBrk="1" hangingPunct="1">
              <a:defRPr/>
            </a:pPr>
            <a:endParaRPr lang="en-US" altLang="ja-JP" dirty="0">
              <a:latin typeface="+mj-lt"/>
              <a:ea typeface="+mj-ea"/>
            </a:endParaRPr>
          </a:p>
          <a:p>
            <a:pPr eaLnBrk="1" hangingPunct="1">
              <a:defRPr/>
            </a:pPr>
            <a:r>
              <a:rPr lang="en-US" altLang="ja-JP" dirty="0" err="1">
                <a:solidFill>
                  <a:srgbClr val="FFFF00"/>
                </a:solidFill>
              </a:rPr>
              <a:t>Sv</a:t>
            </a:r>
            <a:r>
              <a:rPr lang="ja-JP" altLang="en-US" dirty="0">
                <a:solidFill>
                  <a:srgbClr val="FFFF00"/>
                </a:solidFill>
              </a:rPr>
              <a:t>（実効線量）</a:t>
            </a:r>
            <a:r>
              <a:rPr lang="en-US" altLang="ja-JP" dirty="0">
                <a:solidFill>
                  <a:srgbClr val="FFFF00"/>
                </a:solidFill>
              </a:rPr>
              <a:t> </a:t>
            </a:r>
            <a:r>
              <a:rPr lang="en-US" altLang="ja-JP" dirty="0"/>
              <a:t>= Σ</a:t>
            </a:r>
            <a:r>
              <a:rPr lang="ja-JP" altLang="en-US" dirty="0"/>
              <a:t> （</a:t>
            </a:r>
            <a:r>
              <a:rPr lang="en-US" altLang="ja-JP" dirty="0" err="1"/>
              <a:t>Gy</a:t>
            </a:r>
            <a:r>
              <a:rPr lang="ja-JP" altLang="en-US" dirty="0"/>
              <a:t> </a:t>
            </a:r>
            <a:r>
              <a:rPr lang="en-US" altLang="ja-JP" dirty="0"/>
              <a:t>×</a:t>
            </a:r>
            <a:r>
              <a:rPr lang="ja-JP" altLang="en-US" dirty="0"/>
              <a:t> 放射線加重係数 </a:t>
            </a:r>
            <a:r>
              <a:rPr lang="en-US" altLang="ja-JP" dirty="0"/>
              <a:t>×</a:t>
            </a:r>
            <a:r>
              <a:rPr lang="ja-JP" altLang="en-US" dirty="0"/>
              <a:t> 組織加重係数）</a:t>
            </a:r>
            <a:endParaRPr lang="en-US" altLang="ja-JP" dirty="0"/>
          </a:p>
        </p:txBody>
      </p:sp>
      <p:sp>
        <p:nvSpPr>
          <p:cNvPr id="9" name="正方形/長方形 8"/>
          <p:cNvSpPr/>
          <p:nvPr/>
        </p:nvSpPr>
        <p:spPr>
          <a:xfrm>
            <a:off x="500063" y="5589588"/>
            <a:ext cx="8643937" cy="1200150"/>
          </a:xfrm>
          <a:prstGeom prst="rect">
            <a:avLst/>
          </a:prstGeom>
        </p:spPr>
        <p:txBody>
          <a:bodyPr>
            <a:spAutoFit/>
          </a:bodyPr>
          <a:lstStyle/>
          <a:p>
            <a:pPr eaLnBrk="1" hangingPunct="1">
              <a:defRPr/>
            </a:pPr>
            <a:r>
              <a:rPr lang="ja-JP" altLang="en-US" sz="1800" dirty="0">
                <a:latin typeface="+mj-lt"/>
                <a:ea typeface="+mj-ea"/>
              </a:rPr>
              <a:t>（注１）　</a:t>
            </a:r>
            <a:r>
              <a:rPr lang="en-US" altLang="ja-JP" sz="1800" dirty="0" err="1"/>
              <a:t>Gy</a:t>
            </a:r>
            <a:r>
              <a:rPr lang="ja-JP" altLang="en-US" sz="1800" dirty="0"/>
              <a:t>（グレイ）は、ある質量（</a:t>
            </a:r>
            <a:r>
              <a:rPr lang="en-US" altLang="ja-JP" sz="1800" dirty="0"/>
              <a:t>kg</a:t>
            </a:r>
            <a:r>
              <a:rPr lang="ja-JP" altLang="en-US" sz="1800" dirty="0"/>
              <a:t>）の物体が吸収した放射線エネルギー量（</a:t>
            </a:r>
            <a:r>
              <a:rPr lang="en-US" altLang="ja-JP" sz="1800" dirty="0"/>
              <a:t>J</a:t>
            </a:r>
            <a:r>
              <a:rPr lang="ja-JP" altLang="en-US" sz="1800" dirty="0"/>
              <a:t>）。</a:t>
            </a:r>
            <a:endParaRPr lang="en-US" altLang="ja-JP" sz="1800" dirty="0">
              <a:latin typeface="+mj-lt"/>
              <a:ea typeface="+mj-ea"/>
            </a:endParaRPr>
          </a:p>
          <a:p>
            <a:pPr eaLnBrk="1" hangingPunct="1">
              <a:defRPr/>
            </a:pPr>
            <a:endParaRPr lang="en-US" altLang="ja-JP" sz="1800" dirty="0">
              <a:latin typeface="+mj-lt"/>
              <a:ea typeface="+mj-ea"/>
            </a:endParaRPr>
          </a:p>
          <a:p>
            <a:pPr eaLnBrk="1" hangingPunct="1">
              <a:defRPr/>
            </a:pPr>
            <a:r>
              <a:rPr lang="ja-JP" altLang="en-US" sz="1800" dirty="0">
                <a:latin typeface="+mj-lt"/>
                <a:ea typeface="+mj-ea"/>
              </a:rPr>
              <a:t>（注２）　放射線加重係数は線種ごとの人体影響の大きさを示し、</a:t>
            </a:r>
            <a:r>
              <a:rPr lang="en-US" altLang="ja-JP" sz="1800" dirty="0">
                <a:latin typeface="+mj-lt"/>
                <a:ea typeface="+mj-ea"/>
              </a:rPr>
              <a:t>β</a:t>
            </a:r>
            <a:r>
              <a:rPr lang="ja-JP" altLang="en-US" sz="1800" dirty="0">
                <a:latin typeface="+mj-lt"/>
                <a:ea typeface="+mj-ea"/>
              </a:rPr>
              <a:t>線、</a:t>
            </a:r>
            <a:r>
              <a:rPr lang="en-US" altLang="ja-JP" sz="1800" dirty="0">
                <a:latin typeface="+mj-lt"/>
                <a:ea typeface="+mj-ea"/>
              </a:rPr>
              <a:t>γ</a:t>
            </a:r>
            <a:r>
              <a:rPr lang="ja-JP" altLang="en-US" sz="1800" dirty="0">
                <a:latin typeface="+mj-lt"/>
                <a:ea typeface="+mj-ea"/>
              </a:rPr>
              <a:t>線は「１」です。</a:t>
            </a:r>
            <a:endParaRPr lang="en-US" altLang="ja-JP" sz="1800" dirty="0">
              <a:latin typeface="+mj-lt"/>
              <a:ea typeface="+mj-ea"/>
            </a:endParaRPr>
          </a:p>
          <a:p>
            <a:pPr eaLnBrk="1" hangingPunct="1">
              <a:defRPr/>
            </a:pPr>
            <a:r>
              <a:rPr lang="ja-JP" altLang="en-US" sz="1800" dirty="0">
                <a:latin typeface="+mj-lt"/>
                <a:ea typeface="+mj-ea"/>
              </a:rPr>
              <a:t>組織加重係数は組織ごとのリスクの大きさで、脳などは</a:t>
            </a:r>
            <a:r>
              <a:rPr lang="en-US" altLang="ja-JP" sz="1800" dirty="0">
                <a:latin typeface="+mj-lt"/>
                <a:ea typeface="+mj-ea"/>
              </a:rPr>
              <a:t>0.01</a:t>
            </a:r>
            <a:r>
              <a:rPr lang="ja-JP" altLang="en-US" sz="1800" dirty="0" err="1">
                <a:latin typeface="+mj-lt"/>
                <a:ea typeface="+mj-ea"/>
              </a:rPr>
              <a:t>、</a:t>
            </a:r>
            <a:r>
              <a:rPr lang="ja-JP" altLang="en-US" sz="1800" dirty="0">
                <a:latin typeface="+mj-lt"/>
                <a:ea typeface="+mj-ea"/>
              </a:rPr>
              <a:t>胃や骨髄などは</a:t>
            </a:r>
            <a:r>
              <a:rPr lang="en-US" altLang="ja-JP" sz="1800" dirty="0">
                <a:latin typeface="+mj-lt"/>
                <a:ea typeface="+mj-ea"/>
              </a:rPr>
              <a:t>0.12</a:t>
            </a:r>
            <a:r>
              <a:rPr lang="ja-JP" altLang="en-US" sz="1800" dirty="0">
                <a:latin typeface="+mj-lt"/>
                <a:ea typeface="+mj-ea"/>
              </a:rPr>
              <a:t>です。</a:t>
            </a:r>
          </a:p>
        </p:txBody>
      </p:sp>
      <p:sp>
        <p:nvSpPr>
          <p:cNvPr id="19461" name="正方形/長方形 1"/>
          <p:cNvSpPr>
            <a:spLocks noChangeArrowheads="1"/>
          </p:cNvSpPr>
          <p:nvPr/>
        </p:nvSpPr>
        <p:spPr bwMode="auto">
          <a:xfrm>
            <a:off x="684213" y="1125538"/>
            <a:ext cx="8156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400"/>
              <a:t>人体が吸収した放射線のエネルギー量に、放射線の種類と</a:t>
            </a:r>
            <a:endParaRPr lang="en-US" altLang="ja-JP" sz="2400"/>
          </a:p>
          <a:p>
            <a:pPr eaLnBrk="1" hangingPunct="1">
              <a:spcBef>
                <a:spcPct val="0"/>
              </a:spcBef>
              <a:buClrTx/>
              <a:buSzTx/>
              <a:buFontTx/>
              <a:buNone/>
            </a:pPr>
            <a:r>
              <a:rPr lang="ja-JP" altLang="en-US" sz="2400"/>
              <a:t>吸収組織に応じた係数をかけて得られる、リスクの大きさを</a:t>
            </a:r>
            <a:endParaRPr lang="en-US" altLang="ja-JP" sz="2400"/>
          </a:p>
          <a:p>
            <a:pPr eaLnBrk="1" hangingPunct="1">
              <a:spcBef>
                <a:spcPct val="0"/>
              </a:spcBef>
              <a:buClrTx/>
              <a:buSzTx/>
              <a:buFontTx/>
              <a:buNone/>
            </a:pPr>
            <a:r>
              <a:rPr lang="ja-JP" altLang="en-US" sz="2400"/>
              <a:t>示す単位です。</a:t>
            </a:r>
            <a:r>
              <a:rPr lang="en-US" altLang="ja-JP" sz="2400"/>
              <a:t>Sv</a:t>
            </a:r>
            <a:r>
              <a:rPr lang="ja-JP" altLang="en-US" sz="2400"/>
              <a:t>で表される線量には複数の種類が有りますが、通常用いられる</a:t>
            </a:r>
            <a:r>
              <a:rPr lang="en-US" altLang="ja-JP" sz="2400"/>
              <a:t>Sv</a:t>
            </a:r>
            <a:r>
              <a:rPr lang="ja-JP" altLang="en-US" sz="2400"/>
              <a:t>は「</a:t>
            </a:r>
            <a:r>
              <a:rPr lang="ja-JP" altLang="en-US" sz="2400">
                <a:solidFill>
                  <a:srgbClr val="FFFF00"/>
                </a:solidFill>
              </a:rPr>
              <a:t>実効線量</a:t>
            </a:r>
            <a:r>
              <a:rPr lang="ja-JP" altLang="en-US" sz="2400"/>
              <a:t>」です。</a:t>
            </a:r>
            <a:endParaRPr lang="en-US" altLang="ja-JP" sz="2400"/>
          </a:p>
          <a:p>
            <a:pPr eaLnBrk="1" hangingPunct="1">
              <a:spcBef>
                <a:spcPct val="0"/>
              </a:spcBef>
              <a:buClrTx/>
              <a:buSzTx/>
              <a:buFontTx/>
              <a:buNone/>
            </a:pPr>
            <a:endParaRPr lang="en-US" altLang="ja-JP"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2"/>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400" dirty="0"/>
              <a:t>身近な</a:t>
            </a:r>
            <a:r>
              <a:rPr lang="en-US" altLang="ja-JP" sz="2400" dirty="0" err="1"/>
              <a:t>Sv</a:t>
            </a:r>
            <a:r>
              <a:rPr lang="ja-JP" altLang="en-US" sz="2400" dirty="0"/>
              <a:t>（実効線量）の値　　　　　　　　　　　　　　</a:t>
            </a:r>
            <a:r>
              <a:rPr lang="ja-JP" altLang="en-US" sz="1400" dirty="0"/>
              <a:t>放射線医学総合研究所</a:t>
            </a:r>
            <a:r>
              <a:rPr lang="en-US" altLang="ja-JP" sz="1400" dirty="0"/>
              <a:t>HP</a:t>
            </a:r>
            <a:r>
              <a:rPr lang="ja-JP" altLang="en-US" sz="1400" dirty="0"/>
              <a:t>より引用</a:t>
            </a:r>
          </a:p>
        </p:txBody>
      </p:sp>
      <p:pic>
        <p:nvPicPr>
          <p:cNvPr id="5" name="図 4">
            <a:extLst>
              <a:ext uri="{FF2B5EF4-FFF2-40B4-BE49-F238E27FC236}">
                <a16:creationId xmlns:a16="http://schemas.microsoft.com/office/drawing/2014/main" id="{57323A31-DA81-4156-B7E1-688D65E77FDB}"/>
              </a:ext>
            </a:extLst>
          </p:cNvPr>
          <p:cNvPicPr>
            <a:picLocks noChangeAspect="1"/>
          </p:cNvPicPr>
          <p:nvPr/>
        </p:nvPicPr>
        <p:blipFill>
          <a:blip r:embed="rId2"/>
          <a:stretch>
            <a:fillRect/>
          </a:stretch>
        </p:blipFill>
        <p:spPr>
          <a:xfrm>
            <a:off x="0" y="516717"/>
            <a:ext cx="9144000" cy="63412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Oval 18"/>
          <p:cNvSpPr>
            <a:spLocks noChangeArrowheads="1"/>
          </p:cNvSpPr>
          <p:nvPr/>
        </p:nvSpPr>
        <p:spPr bwMode="auto">
          <a:xfrm>
            <a:off x="1791308" y="304800"/>
            <a:ext cx="5256584" cy="91440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1507" name="Line 3"/>
          <p:cNvSpPr>
            <a:spLocks noChangeShapeType="1"/>
          </p:cNvSpPr>
          <p:nvPr/>
        </p:nvSpPr>
        <p:spPr bwMode="auto">
          <a:xfrm>
            <a:off x="2301875" y="3813175"/>
            <a:ext cx="2743200" cy="0"/>
          </a:xfrm>
          <a:prstGeom prst="line">
            <a:avLst/>
          </a:prstGeom>
          <a:noFill/>
          <a:ln w="38100">
            <a:solidFill>
              <a:srgbClr val="6699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1508" name="Line 4"/>
          <p:cNvSpPr>
            <a:spLocks noChangeShapeType="1"/>
          </p:cNvSpPr>
          <p:nvPr/>
        </p:nvSpPr>
        <p:spPr bwMode="auto">
          <a:xfrm>
            <a:off x="3886200" y="2362200"/>
            <a:ext cx="1295400" cy="0"/>
          </a:xfrm>
          <a:prstGeom prst="line">
            <a:avLst/>
          </a:prstGeom>
          <a:noFill/>
          <a:ln w="38100">
            <a:solidFill>
              <a:srgbClr val="6699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1509" name="Line 5"/>
          <p:cNvSpPr>
            <a:spLocks noChangeShapeType="1"/>
          </p:cNvSpPr>
          <p:nvPr/>
        </p:nvSpPr>
        <p:spPr bwMode="auto">
          <a:xfrm>
            <a:off x="4419600" y="1905000"/>
            <a:ext cx="0" cy="4114800"/>
          </a:xfrm>
          <a:prstGeom prst="line">
            <a:avLst/>
          </a:prstGeom>
          <a:noFill/>
          <a:ln w="38100">
            <a:solidFill>
              <a:srgbClr val="6699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1511" name="Text Box 7"/>
          <p:cNvSpPr txBox="1">
            <a:spLocks noChangeArrowheads="1"/>
          </p:cNvSpPr>
          <p:nvPr/>
        </p:nvSpPr>
        <p:spPr bwMode="auto">
          <a:xfrm>
            <a:off x="3597275" y="1527175"/>
            <a:ext cx="1600200" cy="461665"/>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dirty="0"/>
              <a:t>研究科長</a:t>
            </a:r>
          </a:p>
        </p:txBody>
      </p:sp>
      <p:sp>
        <p:nvSpPr>
          <p:cNvPr id="21512" name="Text Box 8"/>
          <p:cNvSpPr txBox="1">
            <a:spLocks noChangeArrowheads="1"/>
          </p:cNvSpPr>
          <p:nvPr/>
        </p:nvSpPr>
        <p:spPr bwMode="auto">
          <a:xfrm>
            <a:off x="1235075" y="2136775"/>
            <a:ext cx="2743200" cy="4572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放射線取扱主任者</a:t>
            </a:r>
          </a:p>
        </p:txBody>
      </p:sp>
      <p:sp>
        <p:nvSpPr>
          <p:cNvPr id="21513" name="Text Box 9"/>
          <p:cNvSpPr txBox="1">
            <a:spLocks noChangeArrowheads="1"/>
          </p:cNvSpPr>
          <p:nvPr/>
        </p:nvSpPr>
        <p:spPr bwMode="auto">
          <a:xfrm>
            <a:off x="5121275" y="2136775"/>
            <a:ext cx="3276600" cy="4572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放射線安全管理委員会</a:t>
            </a:r>
          </a:p>
        </p:txBody>
      </p:sp>
      <p:sp>
        <p:nvSpPr>
          <p:cNvPr id="21514" name="Text Box 10"/>
          <p:cNvSpPr txBox="1">
            <a:spLocks noChangeArrowheads="1"/>
          </p:cNvSpPr>
          <p:nvPr/>
        </p:nvSpPr>
        <p:spPr bwMode="auto">
          <a:xfrm>
            <a:off x="2123728" y="2822575"/>
            <a:ext cx="4543772" cy="462409"/>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dirty="0"/>
              <a:t>アイソトープ農学教育研究施設長</a:t>
            </a:r>
          </a:p>
        </p:txBody>
      </p:sp>
      <p:sp>
        <p:nvSpPr>
          <p:cNvPr id="21515" name="Text Box 11"/>
          <p:cNvSpPr txBox="1">
            <a:spLocks noChangeArrowheads="1"/>
          </p:cNvSpPr>
          <p:nvPr/>
        </p:nvSpPr>
        <p:spPr bwMode="auto">
          <a:xfrm>
            <a:off x="1158875" y="3965575"/>
            <a:ext cx="2286000" cy="396875"/>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000" b="1"/>
              <a:t>農学部事務部長</a:t>
            </a:r>
          </a:p>
        </p:txBody>
      </p:sp>
      <p:sp>
        <p:nvSpPr>
          <p:cNvPr id="21516" name="Text Box 12"/>
          <p:cNvSpPr txBox="1">
            <a:spLocks noChangeArrowheads="1"/>
          </p:cNvSpPr>
          <p:nvPr/>
        </p:nvSpPr>
        <p:spPr bwMode="auto">
          <a:xfrm>
            <a:off x="4968874" y="3459232"/>
            <a:ext cx="3563565" cy="707886"/>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b="1" dirty="0"/>
              <a:t>アイソトープ農学教育研究施設</a:t>
            </a:r>
            <a:endParaRPr kumimoji="0" lang="en-US" altLang="ja-JP" sz="2000" b="1" dirty="0"/>
          </a:p>
          <a:p>
            <a:pPr>
              <a:spcBef>
                <a:spcPct val="0"/>
              </a:spcBef>
              <a:buClrTx/>
              <a:buSzTx/>
              <a:buFontTx/>
              <a:buNone/>
            </a:pPr>
            <a:r>
              <a:rPr kumimoji="0" lang="ja-JP" altLang="en-US" sz="2000" b="1" dirty="0"/>
              <a:t>運営委員会</a:t>
            </a:r>
          </a:p>
        </p:txBody>
      </p:sp>
      <p:sp>
        <p:nvSpPr>
          <p:cNvPr id="21517" name="Text Box 13"/>
          <p:cNvSpPr txBox="1">
            <a:spLocks noChangeArrowheads="1"/>
          </p:cNvSpPr>
          <p:nvPr/>
        </p:nvSpPr>
        <p:spPr bwMode="auto">
          <a:xfrm>
            <a:off x="3429000" y="4419600"/>
            <a:ext cx="2057400" cy="4572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放射線管理室</a:t>
            </a:r>
          </a:p>
        </p:txBody>
      </p:sp>
      <p:sp>
        <p:nvSpPr>
          <p:cNvPr id="21518" name="Text Box 14"/>
          <p:cNvSpPr txBox="1">
            <a:spLocks noChangeArrowheads="1"/>
          </p:cNvSpPr>
          <p:nvPr/>
        </p:nvSpPr>
        <p:spPr bwMode="auto">
          <a:xfrm>
            <a:off x="3429000" y="5029200"/>
            <a:ext cx="2057400" cy="4572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取扱責任者</a:t>
            </a:r>
          </a:p>
        </p:txBody>
      </p:sp>
      <p:sp>
        <p:nvSpPr>
          <p:cNvPr id="21519" name="Text Box 15"/>
          <p:cNvSpPr txBox="1">
            <a:spLocks noChangeArrowheads="1"/>
          </p:cNvSpPr>
          <p:nvPr/>
        </p:nvSpPr>
        <p:spPr bwMode="auto">
          <a:xfrm>
            <a:off x="3429000" y="5715000"/>
            <a:ext cx="2133600" cy="4572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放射線取扱者</a:t>
            </a:r>
          </a:p>
        </p:txBody>
      </p:sp>
      <p:sp>
        <p:nvSpPr>
          <p:cNvPr id="21520" name="Line 16"/>
          <p:cNvSpPr>
            <a:spLocks noChangeShapeType="1"/>
          </p:cNvSpPr>
          <p:nvPr/>
        </p:nvSpPr>
        <p:spPr bwMode="auto">
          <a:xfrm>
            <a:off x="2301875" y="3813175"/>
            <a:ext cx="0" cy="152400"/>
          </a:xfrm>
          <a:prstGeom prst="line">
            <a:avLst/>
          </a:prstGeom>
          <a:noFill/>
          <a:ln w="28575">
            <a:solidFill>
              <a:srgbClr val="6699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1521" name="Text Box 19"/>
          <p:cNvSpPr txBox="1">
            <a:spLocks noChangeArrowheads="1"/>
          </p:cNvSpPr>
          <p:nvPr/>
        </p:nvSpPr>
        <p:spPr bwMode="auto">
          <a:xfrm>
            <a:off x="5562600" y="5029200"/>
            <a:ext cx="253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400">
                <a:solidFill>
                  <a:srgbClr val="009900"/>
                </a:solidFill>
              </a:rPr>
              <a:t>（利用責任者）</a:t>
            </a:r>
          </a:p>
        </p:txBody>
      </p:sp>
      <p:sp>
        <p:nvSpPr>
          <p:cNvPr id="21522" name="Text Box 20"/>
          <p:cNvSpPr txBox="1">
            <a:spLocks noChangeArrowheads="1"/>
          </p:cNvSpPr>
          <p:nvPr/>
        </p:nvSpPr>
        <p:spPr bwMode="auto">
          <a:xfrm>
            <a:off x="5638800" y="4419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sz="2400">
                <a:solidFill>
                  <a:srgbClr val="009900"/>
                </a:solidFill>
              </a:rPr>
              <a:t>（RI</a:t>
            </a:r>
            <a:r>
              <a:rPr lang="ja-JP" altLang="en-US" sz="2400">
                <a:solidFill>
                  <a:srgbClr val="009900"/>
                </a:solidFill>
              </a:rPr>
              <a:t>管理室）</a:t>
            </a:r>
          </a:p>
        </p:txBody>
      </p:sp>
      <p:sp>
        <p:nvSpPr>
          <p:cNvPr id="19" name="テキスト ボックス 18"/>
          <p:cNvSpPr txBox="1"/>
          <p:nvPr/>
        </p:nvSpPr>
        <p:spPr>
          <a:xfrm>
            <a:off x="2195736" y="519063"/>
            <a:ext cx="4536504" cy="461665"/>
          </a:xfrm>
          <a:prstGeom prst="rect">
            <a:avLst/>
          </a:prstGeom>
          <a:noFill/>
        </p:spPr>
        <p:txBody>
          <a:bodyPr wrap="square" rtlCol="0">
            <a:spAutoFit/>
          </a:bodyPr>
          <a:lstStyle/>
          <a:p>
            <a:r>
              <a:rPr kumimoji="1" lang="ja-JP" altLang="en-US" dirty="0"/>
              <a:t>農学生命科学研究科の管理組織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Oval 21"/>
          <p:cNvSpPr>
            <a:spLocks noChangeArrowheads="1"/>
          </p:cNvSpPr>
          <p:nvPr/>
        </p:nvSpPr>
        <p:spPr bwMode="auto">
          <a:xfrm>
            <a:off x="1752600" y="228600"/>
            <a:ext cx="5334000" cy="91440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endParaRPr lang="ja-JP" altLang="en-US" sz="2400">
              <a:solidFill>
                <a:srgbClr val="669900"/>
              </a:solidFill>
            </a:endParaRPr>
          </a:p>
        </p:txBody>
      </p:sp>
      <p:sp>
        <p:nvSpPr>
          <p:cNvPr id="22531" name="Text Box 3"/>
          <p:cNvSpPr txBox="1">
            <a:spLocks noChangeArrowheads="1"/>
          </p:cNvSpPr>
          <p:nvPr/>
        </p:nvSpPr>
        <p:spPr bwMode="auto">
          <a:xfrm>
            <a:off x="1600200" y="381000"/>
            <a:ext cx="5638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dirty="0">
                <a:solidFill>
                  <a:schemeClr val="folHlink"/>
                </a:solidFill>
                <a:latin typeface="+mj-ea"/>
                <a:ea typeface="+mj-ea"/>
              </a:rPr>
              <a:t>新規取扱者</a:t>
            </a:r>
            <a:r>
              <a:rPr kumimoji="0" lang="ja-JP" altLang="en-US" sz="2800" dirty="0">
                <a:latin typeface="+mj-ea"/>
                <a:ea typeface="+mj-ea"/>
              </a:rPr>
              <a:t>の施設利用手続き</a:t>
            </a:r>
            <a:endParaRPr kumimoji="0" lang="en-US" altLang="ja-JP" sz="2800" dirty="0">
              <a:latin typeface="+mj-ea"/>
              <a:ea typeface="+mj-ea"/>
            </a:endParaRPr>
          </a:p>
        </p:txBody>
      </p:sp>
      <p:sp>
        <p:nvSpPr>
          <p:cNvPr id="22538" name="Text Box 4"/>
          <p:cNvSpPr txBox="1">
            <a:spLocks noChangeArrowheads="1"/>
          </p:cNvSpPr>
          <p:nvPr/>
        </p:nvSpPr>
        <p:spPr bwMode="auto">
          <a:xfrm>
            <a:off x="1962150" y="1295400"/>
            <a:ext cx="6502400" cy="466725"/>
          </a:xfrm>
          <a:prstGeom prst="rect">
            <a:avLst/>
          </a:prstGeom>
          <a:solidFill>
            <a:srgbClr val="669900"/>
          </a:solidFill>
          <a:ln w="9525">
            <a:solidFill>
              <a:schemeClr val="tx1"/>
            </a:solidFill>
            <a:miter lim="800000"/>
            <a:headEnd/>
            <a:tailEnd/>
          </a:ln>
        </p:spPr>
        <p:txBody>
          <a:bodyPr wrap="square">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dirty="0"/>
              <a:t>取扱者登録申請書の提出</a:t>
            </a:r>
            <a:r>
              <a:rPr kumimoji="0" lang="ja-JP" altLang="en-US" sz="2000" dirty="0"/>
              <a:t>          </a:t>
            </a:r>
            <a:r>
              <a:rPr kumimoji="0" lang="en-US" altLang="ja-JP" sz="2400" dirty="0">
                <a:solidFill>
                  <a:schemeClr val="folHlink"/>
                </a:solidFill>
              </a:rPr>
              <a:t>RI</a:t>
            </a:r>
            <a:r>
              <a:rPr kumimoji="0" lang="ja-JP" altLang="en-US" sz="2400" dirty="0">
                <a:solidFill>
                  <a:schemeClr val="folHlink"/>
                </a:solidFill>
              </a:rPr>
              <a:t>管理室</a:t>
            </a:r>
          </a:p>
        </p:txBody>
      </p:sp>
      <p:sp>
        <p:nvSpPr>
          <p:cNvPr id="22540" name="Oval 17"/>
          <p:cNvSpPr>
            <a:spLocks noChangeArrowheads="1"/>
          </p:cNvSpPr>
          <p:nvPr/>
        </p:nvSpPr>
        <p:spPr bwMode="auto">
          <a:xfrm>
            <a:off x="666750" y="1143000"/>
            <a:ext cx="1143000" cy="609600"/>
          </a:xfrm>
          <a:prstGeom prst="ellipse">
            <a:avLst/>
          </a:prstGeom>
          <a:solidFill>
            <a:schemeClr val="tx2"/>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endParaRPr lang="ja-JP" altLang="en-US" sz="2400">
              <a:solidFill>
                <a:srgbClr val="FF6600"/>
              </a:solidFill>
            </a:endParaRPr>
          </a:p>
        </p:txBody>
      </p:sp>
      <p:sp>
        <p:nvSpPr>
          <p:cNvPr id="22541" name="Text Box 18"/>
          <p:cNvSpPr txBox="1">
            <a:spLocks noChangeArrowheads="1"/>
          </p:cNvSpPr>
          <p:nvPr/>
        </p:nvSpPr>
        <p:spPr bwMode="auto">
          <a:xfrm>
            <a:off x="666750" y="1219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a:solidFill>
                  <a:schemeClr val="bg2"/>
                </a:solidFill>
                <a:latin typeface="HGPｺﾞｼｯｸE" pitchFamily="50" charset="-128"/>
                <a:ea typeface="HGPｺﾞｼｯｸE" pitchFamily="50" charset="-128"/>
              </a:rPr>
              <a:t>登 録</a:t>
            </a:r>
          </a:p>
        </p:txBody>
      </p:sp>
      <p:sp>
        <p:nvSpPr>
          <p:cNvPr id="22534" name="AutoShape 39"/>
          <p:cNvSpPr>
            <a:spLocks noChangeArrowheads="1"/>
          </p:cNvSpPr>
          <p:nvPr/>
        </p:nvSpPr>
        <p:spPr bwMode="auto">
          <a:xfrm>
            <a:off x="7162800" y="381000"/>
            <a:ext cx="1676400" cy="685800"/>
          </a:xfrm>
          <a:prstGeom prst="wedgeRectCallout">
            <a:avLst>
              <a:gd name="adj1" fmla="val -60417"/>
              <a:gd name="adj2" fmla="val 36343"/>
            </a:avLst>
          </a:prstGeom>
          <a:solidFill>
            <a:schemeClr val="tx2"/>
          </a:solidFill>
          <a:ln w="9525">
            <a:solidFill>
              <a:schemeClr val="bg2"/>
            </a:solidFill>
            <a:miter lim="800000"/>
            <a:headEnd/>
            <a:tailEnd/>
          </a:ln>
        </p:spPr>
        <p:txBody>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ClrTx/>
              <a:buSzTx/>
              <a:buFontTx/>
              <a:buNone/>
            </a:pPr>
            <a:r>
              <a:rPr lang="ja-JP" altLang="en-US" sz="1600">
                <a:solidFill>
                  <a:schemeClr val="bg2"/>
                </a:solidFill>
              </a:rPr>
              <a:t>順番どおり手続して下さい</a:t>
            </a:r>
          </a:p>
        </p:txBody>
      </p:sp>
      <p:grpSp>
        <p:nvGrpSpPr>
          <p:cNvPr id="23" name="グループ化 22"/>
          <p:cNvGrpSpPr/>
          <p:nvPr/>
        </p:nvGrpSpPr>
        <p:grpSpPr>
          <a:xfrm>
            <a:off x="1009650" y="1889522"/>
            <a:ext cx="7467600" cy="4329113"/>
            <a:chOff x="1009650" y="1889522"/>
            <a:chExt cx="7467600" cy="4329113"/>
          </a:xfrm>
        </p:grpSpPr>
        <p:sp>
          <p:nvSpPr>
            <p:cNvPr id="22543" name="Text Box 33"/>
            <p:cNvSpPr txBox="1">
              <a:spLocks noChangeArrowheads="1"/>
            </p:cNvSpPr>
            <p:nvPr/>
          </p:nvSpPr>
          <p:spPr bwMode="auto">
            <a:xfrm>
              <a:off x="6115050" y="436403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b="1">
                  <a:solidFill>
                    <a:srgbClr val="006600"/>
                  </a:solidFill>
                </a:rPr>
                <a:t>（年間４～５回開催）</a:t>
              </a:r>
            </a:p>
          </p:txBody>
        </p:sp>
        <p:grpSp>
          <p:nvGrpSpPr>
            <p:cNvPr id="22" name="グループ化 21"/>
            <p:cNvGrpSpPr/>
            <p:nvPr/>
          </p:nvGrpSpPr>
          <p:grpSpPr>
            <a:xfrm>
              <a:off x="1009650" y="1889522"/>
              <a:ext cx="7467600" cy="4329113"/>
              <a:chOff x="1009650" y="1889522"/>
              <a:chExt cx="7467600" cy="4329113"/>
            </a:xfrm>
          </p:grpSpPr>
          <p:grpSp>
            <p:nvGrpSpPr>
              <p:cNvPr id="22532" name="Group 37"/>
              <p:cNvGrpSpPr>
                <a:grpSpLocks/>
              </p:cNvGrpSpPr>
              <p:nvPr/>
            </p:nvGrpSpPr>
            <p:grpSpPr bwMode="auto">
              <a:xfrm>
                <a:off x="1377950" y="2276872"/>
                <a:ext cx="7086600" cy="3941763"/>
                <a:chOff x="868" y="1396"/>
                <a:chExt cx="4464" cy="2483"/>
              </a:xfrm>
            </p:grpSpPr>
            <p:sp>
              <p:nvSpPr>
                <p:cNvPr id="22544" name="Text Box 9"/>
                <p:cNvSpPr txBox="1">
                  <a:spLocks noChangeArrowheads="1"/>
                </p:cNvSpPr>
                <p:nvPr/>
              </p:nvSpPr>
              <p:spPr bwMode="auto">
                <a:xfrm>
                  <a:off x="868" y="1396"/>
                  <a:ext cx="4464" cy="294"/>
                </a:xfrm>
                <a:prstGeom prst="rect">
                  <a:avLst/>
                </a:prstGeom>
                <a:solidFill>
                  <a:srgbClr val="669900"/>
                </a:solidFill>
                <a:ln w="9525">
                  <a:solidFill>
                    <a:schemeClr val="tx1"/>
                  </a:solidFill>
                  <a:miter lim="800000"/>
                  <a:headEnd/>
                  <a:tailEnd/>
                </a:ln>
                <a:effectLst>
                  <a:outerShdw dist="35921" dir="2700000" algn="ctr" rotWithShape="0">
                    <a:srgbClr val="808080"/>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dirty="0"/>
                    <a:t>放射線取扱従事者名簿へ記入　         </a:t>
                  </a:r>
                  <a:r>
                    <a:rPr kumimoji="0" lang="ja-JP" altLang="en-US" sz="2400" dirty="0">
                      <a:solidFill>
                        <a:schemeClr val="folHlink"/>
                      </a:solidFill>
                    </a:rPr>
                    <a:t>利用責任者</a:t>
                  </a:r>
                </a:p>
              </p:txBody>
            </p:sp>
            <p:sp>
              <p:nvSpPr>
                <p:cNvPr id="22545" name="Text Box 10"/>
                <p:cNvSpPr txBox="1">
                  <a:spLocks noChangeArrowheads="1"/>
                </p:cNvSpPr>
                <p:nvPr/>
              </p:nvSpPr>
              <p:spPr bwMode="auto">
                <a:xfrm>
                  <a:off x="1704" y="2999"/>
                  <a:ext cx="2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a:solidFill>
                        <a:srgbClr val="FFFF00"/>
                      </a:solidFill>
                    </a:rPr>
                    <a:t>●ガラスバッジを受け取る</a:t>
                  </a:r>
                </a:p>
              </p:txBody>
            </p:sp>
            <p:sp>
              <p:nvSpPr>
                <p:cNvPr id="22546" name="AutoShape 11"/>
                <p:cNvSpPr>
                  <a:spLocks noChangeArrowheads="1"/>
                </p:cNvSpPr>
                <p:nvPr/>
              </p:nvSpPr>
              <p:spPr bwMode="auto">
                <a:xfrm>
                  <a:off x="2744" y="3312"/>
                  <a:ext cx="240" cy="192"/>
                </a:xfrm>
                <a:prstGeom prst="downArrow">
                  <a:avLst>
                    <a:gd name="adj1" fmla="val 50000"/>
                    <a:gd name="adj2" fmla="val 25000"/>
                  </a:avLst>
                </a:prstGeom>
                <a:solidFill>
                  <a:srgbClr val="FFCCFF"/>
                </a:solidFill>
                <a:ln w="12700">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2547" name="Text Box 12"/>
                <p:cNvSpPr txBox="1">
                  <a:spLocks noChangeArrowheads="1"/>
                </p:cNvSpPr>
                <p:nvPr/>
              </p:nvSpPr>
              <p:spPr bwMode="auto">
                <a:xfrm>
                  <a:off x="2148" y="3585"/>
                  <a:ext cx="1440" cy="294"/>
                </a:xfrm>
                <a:prstGeom prst="rect">
                  <a:avLst/>
                </a:prstGeom>
                <a:solidFill>
                  <a:srgbClr val="669900"/>
                </a:solidFill>
                <a:ln w="9525">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入室可能</a:t>
                  </a:r>
                </a:p>
              </p:txBody>
            </p:sp>
            <p:sp>
              <p:nvSpPr>
                <p:cNvPr id="22548" name="Line 15"/>
                <p:cNvSpPr>
                  <a:spLocks noChangeShapeType="1"/>
                </p:cNvSpPr>
                <p:nvPr/>
              </p:nvSpPr>
              <p:spPr bwMode="auto">
                <a:xfrm>
                  <a:off x="3600" y="2688"/>
                  <a:ext cx="432" cy="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sp>
            <p:nvSpPr>
              <p:cNvPr id="22536" name="Text Box 5"/>
              <p:cNvSpPr txBox="1">
                <a:spLocks noChangeArrowheads="1"/>
              </p:cNvSpPr>
              <p:nvPr/>
            </p:nvSpPr>
            <p:spPr bwMode="auto">
              <a:xfrm>
                <a:off x="1009650" y="3153172"/>
                <a:ext cx="7467600" cy="1196975"/>
              </a:xfrm>
              <a:prstGeom prst="rect">
                <a:avLst/>
              </a:prstGeom>
              <a:solidFill>
                <a:srgbClr val="669900"/>
              </a:solidFill>
              <a:ln w="9525">
                <a:solidFill>
                  <a:schemeClr val="tx1"/>
                </a:solidFill>
                <a:miter lim="800000"/>
                <a:headEnd/>
                <a:tailEnd/>
              </a:ln>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dirty="0"/>
                  <a:t> ●</a:t>
                </a:r>
                <a:r>
                  <a:rPr kumimoji="0" lang="ja-JP" altLang="en-US" sz="2400" dirty="0">
                    <a:solidFill>
                      <a:srgbClr val="FFFFFF"/>
                    </a:solidFill>
                  </a:rPr>
                  <a:t>放射線取扱者健康診断の受診------</a:t>
                </a:r>
                <a:r>
                  <a:rPr kumimoji="0" lang="ja-JP" altLang="en-US" sz="2000" dirty="0">
                    <a:solidFill>
                      <a:srgbClr val="FFFFFF"/>
                    </a:solidFill>
                  </a:rPr>
                  <a:t>保健センター</a:t>
                </a:r>
              </a:p>
              <a:p>
                <a:pPr>
                  <a:spcBef>
                    <a:spcPct val="0"/>
                  </a:spcBef>
                  <a:buClrTx/>
                  <a:buSzTx/>
                  <a:buFontTx/>
                  <a:buNone/>
                </a:pPr>
                <a:r>
                  <a:rPr kumimoji="0" lang="ja-JP" altLang="en-US" sz="2400" dirty="0">
                    <a:solidFill>
                      <a:srgbClr val="FFFFFF"/>
                    </a:solidFill>
                  </a:rPr>
                  <a:t> ●全学一括教育訓練の受講　----------</a:t>
                </a:r>
                <a:r>
                  <a:rPr kumimoji="0" lang="ja-JP" altLang="en-US" sz="2000" dirty="0">
                    <a:solidFill>
                      <a:srgbClr val="FFFFFF"/>
                    </a:solidFill>
                  </a:rPr>
                  <a:t>ｱｲｿﾄｰﾌﾟ総合ｾﾝﾀｰ</a:t>
                </a:r>
                <a:endParaRPr kumimoji="0" lang="en-US" altLang="ja-JP" sz="2000" dirty="0">
                  <a:solidFill>
                    <a:srgbClr val="FFFFFF"/>
                  </a:solidFill>
                </a:endParaRPr>
              </a:p>
              <a:p>
                <a:pPr>
                  <a:spcBef>
                    <a:spcPct val="0"/>
                  </a:spcBef>
                  <a:buClrTx/>
                  <a:buSzTx/>
                  <a:buFontTx/>
                  <a:buNone/>
                </a:pPr>
                <a:r>
                  <a:rPr kumimoji="0" lang="ja-JP" altLang="en-US" sz="2400" dirty="0">
                    <a:solidFill>
                      <a:srgbClr val="FFFFFF"/>
                    </a:solidFill>
                  </a:rPr>
                  <a:t> ●農学部部局講習の受講　 　----------  </a:t>
                </a:r>
                <a:r>
                  <a:rPr kumimoji="0" lang="ja-JP" altLang="en-US" sz="2000" dirty="0">
                    <a:solidFill>
                      <a:srgbClr val="FFFFFF"/>
                    </a:solidFill>
                  </a:rPr>
                  <a:t>農学部</a:t>
                </a:r>
                <a:r>
                  <a:rPr kumimoji="0" lang="ja-JP" altLang="en-US" sz="2400" dirty="0">
                    <a:solidFill>
                      <a:srgbClr val="FFFFFF"/>
                    </a:solidFill>
                  </a:rPr>
                  <a:t> 　</a:t>
                </a:r>
              </a:p>
            </p:txBody>
          </p:sp>
          <p:sp>
            <p:nvSpPr>
              <p:cNvPr id="22537" name="AutoShape 6"/>
              <p:cNvSpPr>
                <a:spLocks noChangeArrowheads="1"/>
              </p:cNvSpPr>
              <p:nvPr/>
            </p:nvSpPr>
            <p:spPr bwMode="auto">
              <a:xfrm>
                <a:off x="4248150" y="1889522"/>
                <a:ext cx="381000" cy="304800"/>
              </a:xfrm>
              <a:prstGeom prst="downArrow">
                <a:avLst>
                  <a:gd name="adj1" fmla="val 43333"/>
                  <a:gd name="adj2" fmla="val 29167"/>
                </a:avLst>
              </a:prstGeom>
              <a:solidFill>
                <a:srgbClr val="FFCCFF"/>
              </a:solidFill>
              <a:ln w="12700">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2542" name="AutoShape 8"/>
              <p:cNvSpPr>
                <a:spLocks noChangeArrowheads="1"/>
              </p:cNvSpPr>
              <p:nvPr/>
            </p:nvSpPr>
            <p:spPr bwMode="auto">
              <a:xfrm>
                <a:off x="4297363" y="2842022"/>
                <a:ext cx="381000" cy="304800"/>
              </a:xfrm>
              <a:prstGeom prst="downArrow">
                <a:avLst>
                  <a:gd name="adj1" fmla="val 50000"/>
                  <a:gd name="adj2" fmla="val 25000"/>
                </a:avLst>
              </a:prstGeom>
              <a:solidFill>
                <a:srgbClr val="FFCCFF"/>
              </a:solidFill>
              <a:ln w="12700">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2535" name="AutoShape 11"/>
              <p:cNvSpPr>
                <a:spLocks noChangeArrowheads="1"/>
              </p:cNvSpPr>
              <p:nvPr/>
            </p:nvSpPr>
            <p:spPr bwMode="auto">
              <a:xfrm>
                <a:off x="4362450" y="4499372"/>
                <a:ext cx="381000" cy="304800"/>
              </a:xfrm>
              <a:prstGeom prst="downArrow">
                <a:avLst>
                  <a:gd name="adj1" fmla="val 50000"/>
                  <a:gd name="adj2" fmla="val 25000"/>
                </a:avLst>
              </a:prstGeom>
              <a:solidFill>
                <a:srgbClr val="FFCCFF"/>
              </a:solidFill>
              <a:ln w="12700">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0" descr="\\itx-ubuntu\Workspace\ガラスバッ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55725"/>
            <a:ext cx="31067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57"/>
          <p:cNvSpPr>
            <a:spLocks noChangeArrowheads="1"/>
          </p:cNvSpPr>
          <p:nvPr/>
        </p:nvSpPr>
        <p:spPr bwMode="auto">
          <a:xfrm>
            <a:off x="1905000" y="304800"/>
            <a:ext cx="5486400" cy="762000"/>
          </a:xfrm>
          <a:prstGeom prst="ellipse">
            <a:avLst/>
          </a:prstGeom>
          <a:solidFill>
            <a:srgbClr val="669900"/>
          </a:solidFill>
          <a:ln w="25400">
            <a:solidFill>
              <a:schemeClr val="tx1"/>
            </a:solidFill>
            <a:round/>
            <a:headEnd/>
            <a:tailEnd/>
          </a:ln>
          <a:effectLst/>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3556" name="Text Box 26"/>
          <p:cNvSpPr txBox="1">
            <a:spLocks noChangeArrowheads="1"/>
          </p:cNvSpPr>
          <p:nvPr/>
        </p:nvSpPr>
        <p:spPr bwMode="auto">
          <a:xfrm>
            <a:off x="1066800" y="1371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600" b="1"/>
              <a:t>ガラスバッジ</a:t>
            </a:r>
          </a:p>
        </p:txBody>
      </p:sp>
      <p:sp>
        <p:nvSpPr>
          <p:cNvPr id="23557" name="Text Box 56"/>
          <p:cNvSpPr txBox="1">
            <a:spLocks noChangeArrowheads="1"/>
          </p:cNvSpPr>
          <p:nvPr/>
        </p:nvSpPr>
        <p:spPr bwMode="auto">
          <a:xfrm>
            <a:off x="1447800" y="457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2400" dirty="0"/>
              <a:t>利用者が携帯する放射線管理用品</a:t>
            </a:r>
          </a:p>
        </p:txBody>
      </p:sp>
      <p:sp>
        <p:nvSpPr>
          <p:cNvPr id="23558" name="Text Box 58"/>
          <p:cNvSpPr txBox="1">
            <a:spLocks noChangeArrowheads="1"/>
          </p:cNvSpPr>
          <p:nvPr/>
        </p:nvSpPr>
        <p:spPr bwMode="auto">
          <a:xfrm>
            <a:off x="4648200" y="19812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a:solidFill>
                  <a:schemeClr val="folHlink"/>
                </a:solidFill>
                <a:latin typeface="ＭＳ Ｐゴシック" pitchFamily="50" charset="-128"/>
                <a:sym typeface="Symbol" pitchFamily="18" charset="2"/>
              </a:rPr>
              <a:t></a:t>
            </a:r>
            <a:r>
              <a:rPr lang="ja-JP" altLang="en-US" sz="2000">
                <a:latin typeface="ＭＳ Ｐゴシック" pitchFamily="50" charset="-128"/>
                <a:sym typeface="Symbol" pitchFamily="18" charset="2"/>
              </a:rPr>
              <a:t>施設に入るとき必ず着用する　</a:t>
            </a:r>
            <a:r>
              <a:rPr lang="ja-JP" altLang="en-US" sz="2000">
                <a:solidFill>
                  <a:schemeClr val="folHlink"/>
                </a:solidFill>
                <a:latin typeface="ＭＳ Ｐゴシック" pitchFamily="50" charset="-128"/>
                <a:sym typeface="Symbol" pitchFamily="18" charset="2"/>
              </a:rPr>
              <a:t></a:t>
            </a:r>
            <a:r>
              <a:rPr lang="ja-JP" altLang="en-US" sz="2000">
                <a:latin typeface="ＭＳ Ｐゴシック" pitchFamily="50" charset="-128"/>
              </a:rPr>
              <a:t>毎月交換します　→</a:t>
            </a:r>
            <a:r>
              <a:rPr lang="ja-JP" altLang="en-US" sz="2000" b="1">
                <a:solidFill>
                  <a:schemeClr val="folHlink"/>
                </a:solidFill>
                <a:latin typeface="ＭＳ Ｐゴシック" pitchFamily="50" charset="-128"/>
              </a:rPr>
              <a:t>ＲＩ管理室</a:t>
            </a:r>
          </a:p>
        </p:txBody>
      </p:sp>
      <p:sp>
        <p:nvSpPr>
          <p:cNvPr id="23559" name="Text Box 58"/>
          <p:cNvSpPr txBox="1">
            <a:spLocks noChangeArrowheads="1"/>
          </p:cNvSpPr>
          <p:nvPr/>
        </p:nvSpPr>
        <p:spPr bwMode="auto">
          <a:xfrm>
            <a:off x="1476375" y="4149725"/>
            <a:ext cx="64087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000" b="1" dirty="0">
                <a:solidFill>
                  <a:schemeClr val="folHlink"/>
                </a:solidFill>
                <a:latin typeface="ＭＳ Ｐゴシック" pitchFamily="50" charset="-128"/>
              </a:rPr>
              <a:t>毎月測定</a:t>
            </a:r>
            <a:endParaRPr lang="en-US" altLang="ja-JP" sz="2000" b="1" dirty="0">
              <a:solidFill>
                <a:schemeClr val="folHlink"/>
              </a:solidFill>
              <a:latin typeface="ＭＳ Ｐゴシック" pitchFamily="50" charset="-128"/>
            </a:endParaRPr>
          </a:p>
          <a:p>
            <a:pPr eaLnBrk="1" hangingPunct="1">
              <a:spcBef>
                <a:spcPct val="50000"/>
              </a:spcBef>
              <a:buClrTx/>
              <a:buSzTx/>
              <a:buFontTx/>
              <a:buNone/>
            </a:pPr>
            <a:r>
              <a:rPr lang="ja-JP" altLang="en-US" sz="2000" b="1" dirty="0">
                <a:solidFill>
                  <a:schemeClr val="folHlink"/>
                </a:solidFill>
                <a:latin typeface="ＭＳ Ｐゴシック" pitchFamily="50" charset="-128"/>
              </a:rPr>
              <a:t>コントロールバッジとの差を被ばく線量として算出する。</a:t>
            </a:r>
            <a:endParaRPr lang="en-US" altLang="ja-JP" sz="2000" b="1" dirty="0">
              <a:solidFill>
                <a:schemeClr val="folHlink"/>
              </a:solidFill>
              <a:latin typeface="ＭＳ Ｐゴシック" pitchFamily="50" charset="-128"/>
            </a:endParaRPr>
          </a:p>
          <a:p>
            <a:pPr eaLnBrk="1" hangingPunct="1">
              <a:spcBef>
                <a:spcPct val="50000"/>
              </a:spcBef>
              <a:buClrTx/>
              <a:buSzTx/>
              <a:buFontTx/>
              <a:buNone/>
            </a:pPr>
            <a:r>
              <a:rPr lang="ja-JP" altLang="en-US" sz="2000" b="1" dirty="0">
                <a:solidFill>
                  <a:schemeClr val="folHlink"/>
                </a:solidFill>
                <a:latin typeface="ＭＳ Ｐゴシック" pitchFamily="50" charset="-128"/>
              </a:rPr>
              <a:t>検出限界は、</a:t>
            </a:r>
            <a:r>
              <a:rPr lang="en-US" altLang="ja-JP" sz="2800" b="1" dirty="0">
                <a:solidFill>
                  <a:schemeClr val="folHlink"/>
                </a:solidFill>
                <a:latin typeface="ＭＳ Ｐゴシック" pitchFamily="50" charset="-128"/>
              </a:rPr>
              <a:t>0.1</a:t>
            </a:r>
            <a:r>
              <a:rPr lang="en-US" altLang="ja-JP" sz="2000" b="1" dirty="0">
                <a:solidFill>
                  <a:schemeClr val="folHlink"/>
                </a:solidFill>
                <a:latin typeface="ＭＳ Ｐゴシック" pitchFamily="50" charset="-128"/>
              </a:rPr>
              <a:t>mSv</a:t>
            </a:r>
            <a:r>
              <a:rPr lang="ja-JP" altLang="en-US" sz="2000" b="1" dirty="0" err="1">
                <a:solidFill>
                  <a:schemeClr val="folHlink"/>
                </a:solidFill>
                <a:latin typeface="ＭＳ Ｐゴシック" pitchFamily="50" charset="-128"/>
              </a:rPr>
              <a:t>。</a:t>
            </a:r>
            <a:endParaRPr lang="ja-JP" altLang="en-US" sz="2000" b="1" dirty="0">
              <a:solidFill>
                <a:schemeClr val="folHlink"/>
              </a:solidFill>
              <a:latin typeface="ＭＳ Ｐゴシック"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Oval 13"/>
          <p:cNvSpPr>
            <a:spLocks noChangeArrowheads="1"/>
          </p:cNvSpPr>
          <p:nvPr/>
        </p:nvSpPr>
        <p:spPr bwMode="auto">
          <a:xfrm>
            <a:off x="1981200" y="304800"/>
            <a:ext cx="5562600" cy="914400"/>
          </a:xfrm>
          <a:prstGeom prst="ellipse">
            <a:avLst/>
          </a:prstGeom>
          <a:solidFill>
            <a:srgbClr val="669900"/>
          </a:solidFill>
          <a:ln w="25400">
            <a:solidFill>
              <a:schemeClr val="tx1"/>
            </a:solidFill>
            <a:round/>
            <a:headEnd/>
            <a:tailEnd/>
          </a:ln>
        </p:spPr>
        <p:txBody>
          <a:bodyPr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4579" name="Text Box 3"/>
          <p:cNvSpPr txBox="1">
            <a:spLocks noChangeArrowheads="1"/>
          </p:cNvSpPr>
          <p:nvPr/>
        </p:nvSpPr>
        <p:spPr bwMode="auto">
          <a:xfrm>
            <a:off x="2209800" y="5334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800" dirty="0">
                <a:solidFill>
                  <a:schemeClr val="folHlink"/>
                </a:solidFill>
              </a:rPr>
              <a:t>継続取扱者</a:t>
            </a:r>
            <a:r>
              <a:rPr kumimoji="0" lang="ja-JP" altLang="en-US" sz="2800" dirty="0"/>
              <a:t>の施設利用手続き</a:t>
            </a:r>
          </a:p>
        </p:txBody>
      </p:sp>
      <p:sp>
        <p:nvSpPr>
          <p:cNvPr id="24582" name="Text Box 6"/>
          <p:cNvSpPr txBox="1">
            <a:spLocks noChangeArrowheads="1"/>
          </p:cNvSpPr>
          <p:nvPr/>
        </p:nvSpPr>
        <p:spPr bwMode="auto">
          <a:xfrm>
            <a:off x="1219200" y="2133600"/>
            <a:ext cx="7010400" cy="466725"/>
          </a:xfrm>
          <a:prstGeom prst="rect">
            <a:avLst/>
          </a:prstGeom>
          <a:solidFill>
            <a:srgbClr val="669900"/>
          </a:solidFill>
          <a:ln w="9525">
            <a:solidFill>
              <a:srgbClr val="669900"/>
            </a:solidFill>
            <a:miter lim="800000"/>
            <a:headEnd/>
            <a:tailEnd/>
          </a:ln>
          <a:effectLst>
            <a:outerShdw dist="35921" dir="2700000" algn="ctr" rotWithShape="0">
              <a:schemeClr val="bg2"/>
            </a:outerShdw>
          </a:effec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dirty="0"/>
              <a:t>放射線従事者名簿への記入　             </a:t>
            </a:r>
            <a:r>
              <a:rPr kumimoji="0" lang="en-US" altLang="ja-JP" sz="2400" dirty="0"/>
              <a:t>RI</a:t>
            </a:r>
            <a:r>
              <a:rPr kumimoji="0" lang="ja-JP" altLang="en-US" sz="2400" dirty="0"/>
              <a:t>管理室</a:t>
            </a:r>
            <a:endParaRPr kumimoji="0" lang="ja-JP" altLang="en-US" sz="2000" dirty="0"/>
          </a:p>
        </p:txBody>
      </p:sp>
      <p:grpSp>
        <p:nvGrpSpPr>
          <p:cNvPr id="12" name="グループ化 11"/>
          <p:cNvGrpSpPr/>
          <p:nvPr/>
        </p:nvGrpSpPr>
        <p:grpSpPr>
          <a:xfrm>
            <a:off x="1447800" y="2743200"/>
            <a:ext cx="6477000" cy="2057400"/>
            <a:chOff x="1447800" y="2743200"/>
            <a:chExt cx="6477000" cy="2057400"/>
          </a:xfrm>
        </p:grpSpPr>
        <p:sp>
          <p:nvSpPr>
            <p:cNvPr id="24583" name="Text Box 7"/>
            <p:cNvSpPr txBox="1">
              <a:spLocks noChangeArrowheads="1"/>
            </p:cNvSpPr>
            <p:nvPr/>
          </p:nvSpPr>
          <p:spPr bwMode="auto">
            <a:xfrm>
              <a:off x="1447800" y="3276600"/>
              <a:ext cx="6477000" cy="457200"/>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400" dirty="0"/>
                <a:t>再教育の受講　-------------　各研究室（年１回）</a:t>
              </a:r>
            </a:p>
          </p:txBody>
        </p:sp>
        <p:sp>
          <p:nvSpPr>
            <p:cNvPr id="24584" name="Text Box 8"/>
            <p:cNvSpPr txBox="1">
              <a:spLocks noChangeArrowheads="1"/>
            </p:cNvSpPr>
            <p:nvPr/>
          </p:nvSpPr>
          <p:spPr bwMode="auto">
            <a:xfrm>
              <a:off x="3200400" y="4343400"/>
              <a:ext cx="2971800" cy="457200"/>
            </a:xfrm>
            <a:prstGeom prst="rect">
              <a:avLst/>
            </a:prstGeom>
            <a:solidFill>
              <a:srgbClr val="6699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kumimoji="0" lang="ja-JP" altLang="en-US" sz="2400"/>
                <a:t>入室可能</a:t>
              </a:r>
            </a:p>
          </p:txBody>
        </p:sp>
        <p:sp>
          <p:nvSpPr>
            <p:cNvPr id="24585" name="AutoShape 9"/>
            <p:cNvSpPr>
              <a:spLocks noChangeArrowheads="1"/>
            </p:cNvSpPr>
            <p:nvPr/>
          </p:nvSpPr>
          <p:spPr bwMode="auto">
            <a:xfrm>
              <a:off x="4495800" y="2743200"/>
              <a:ext cx="304800" cy="381000"/>
            </a:xfrm>
            <a:prstGeom prst="downArrow">
              <a:avLst>
                <a:gd name="adj1" fmla="val 50000"/>
                <a:gd name="adj2" fmla="val 31250"/>
              </a:avLst>
            </a:prstGeom>
            <a:solidFill>
              <a:srgbClr val="FFCCFF"/>
            </a:solidFill>
            <a:ln w="9525">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sp>
          <p:nvSpPr>
            <p:cNvPr id="24586" name="AutoShape 10"/>
            <p:cNvSpPr>
              <a:spLocks noChangeArrowheads="1"/>
            </p:cNvSpPr>
            <p:nvPr/>
          </p:nvSpPr>
          <p:spPr bwMode="auto">
            <a:xfrm>
              <a:off x="4495800" y="3886200"/>
              <a:ext cx="304800" cy="381000"/>
            </a:xfrm>
            <a:prstGeom prst="downArrow">
              <a:avLst>
                <a:gd name="adj1" fmla="val 50000"/>
                <a:gd name="adj2" fmla="val 31250"/>
              </a:avLst>
            </a:prstGeom>
            <a:solidFill>
              <a:srgbClr val="FFCCFF"/>
            </a:solidFill>
            <a:ln w="9525">
              <a:solidFill>
                <a:schemeClr val="bg2"/>
              </a:solidFill>
              <a:miter lim="800000"/>
              <a:headEnd/>
              <a:tailEnd/>
            </a:ln>
          </p:spPr>
          <p:txBody>
            <a:bodyPr vert="eaVert" wrap="none" anchor="ctr"/>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2400"/>
            </a:p>
          </p:txBody>
        </p:sp>
      </p:grpSp>
      <p:sp>
        <p:nvSpPr>
          <p:cNvPr id="24587" name="Line 12"/>
          <p:cNvSpPr>
            <a:spLocks noChangeShapeType="1"/>
          </p:cNvSpPr>
          <p:nvPr/>
        </p:nvSpPr>
        <p:spPr bwMode="auto">
          <a:xfrm>
            <a:off x="5181600" y="2362200"/>
            <a:ext cx="914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3799</TotalTime>
  <Words>1368</Words>
  <Application>Microsoft Office PowerPoint</Application>
  <PresentationFormat>画面に合わせる (4:3)</PresentationFormat>
  <Paragraphs>280</Paragraphs>
  <Slides>35</Slides>
  <Notes>10</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35</vt:i4>
      </vt:variant>
    </vt:vector>
  </HeadingPairs>
  <TitlesOfParts>
    <vt:vector size="49" baseType="lpstr">
      <vt:lpstr>HGPｺﾞｼｯｸE</vt:lpstr>
      <vt:lpstr>HG丸ｺﾞｼｯｸM-PRO</vt:lpstr>
      <vt:lpstr>ＭＳ Ｐゴシック</vt:lpstr>
      <vt:lpstr>Swiss721</vt:lpstr>
      <vt:lpstr>メイリオ</vt:lpstr>
      <vt:lpstr>Arial</vt:lpstr>
      <vt:lpstr>Arial Narrow</vt:lpstr>
      <vt:lpstr>Calibri</vt:lpstr>
      <vt:lpstr>Century</vt:lpstr>
      <vt:lpstr>Times New Roman</vt:lpstr>
      <vt:lpstr>Wingdings</vt:lpstr>
      <vt:lpstr>Soaring</vt:lpstr>
      <vt:lpstr>数式</vt:lpstr>
      <vt:lpstr>Photo Editor Photo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農学生命科学研究科 X線の管理体制</vt:lpstr>
      <vt:lpstr>X線を農学部で使用するには…</vt:lpstr>
      <vt:lpstr>X線を農学部で使用するには…</vt:lpstr>
      <vt:lpstr>登録申請</vt:lpstr>
      <vt:lpstr>講習会・教育</vt:lpstr>
      <vt:lpstr>被ばく管理・放射線健診・ガラスバッジ </vt:lpstr>
      <vt:lpstr>PowerPoint プレゼンテーション</vt:lpstr>
      <vt:lpstr>PowerPoint プレゼンテーション</vt:lpstr>
    </vt:vector>
  </TitlesOfParts>
  <Company>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dc:creator>
  <cp:lastModifiedBy>管理室 RI</cp:lastModifiedBy>
  <cp:revision>139</cp:revision>
  <cp:lastPrinted>2019-05-15T05:30:52Z</cp:lastPrinted>
  <dcterms:created xsi:type="dcterms:W3CDTF">2002-07-16T04:01:17Z</dcterms:created>
  <dcterms:modified xsi:type="dcterms:W3CDTF">2019-05-15T05:37:36Z</dcterms:modified>
</cp:coreProperties>
</file>